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299" r:id="rId4"/>
    <p:sldId id="300" r:id="rId5"/>
    <p:sldId id="3335" r:id="rId6"/>
    <p:sldId id="3344" r:id="rId7"/>
    <p:sldId id="3340" r:id="rId8"/>
    <p:sldId id="3345" r:id="rId9"/>
    <p:sldId id="3339" r:id="rId10"/>
    <p:sldId id="3347" r:id="rId11"/>
    <p:sldId id="3356" r:id="rId12"/>
    <p:sldId id="3348" r:id="rId13"/>
    <p:sldId id="3350" r:id="rId14"/>
    <p:sldId id="3351" r:id="rId15"/>
    <p:sldId id="3338" r:id="rId16"/>
    <p:sldId id="3352" r:id="rId17"/>
    <p:sldId id="3363" r:id="rId18"/>
    <p:sldId id="3364" r:id="rId19"/>
    <p:sldId id="3366" r:id="rId20"/>
    <p:sldId id="3359" r:id="rId21"/>
    <p:sldId id="3365" r:id="rId22"/>
    <p:sldId id="3367" r:id="rId23"/>
    <p:sldId id="3368" r:id="rId24"/>
    <p:sldId id="3332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Open Sans Bold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čnik, Daša" initials="FD" lastIdx="3" clrIdx="0">
    <p:extLst>
      <p:ext uri="{19B8F6BF-5375-455C-9EA6-DF929625EA0E}">
        <p15:presenceInfo xmlns:p15="http://schemas.microsoft.com/office/powerpoint/2012/main" userId="S-1-5-21-3370980477-2126988148-2892283782-3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65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268" autoAdjust="0"/>
  </p:normalViewPr>
  <p:slideViewPr>
    <p:cSldViewPr>
      <p:cViewPr varScale="1">
        <p:scale>
          <a:sx n="50" d="100"/>
          <a:sy n="50" d="100"/>
        </p:scale>
        <p:origin x="8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z.kolar\Documents\PROJEKTI\VELENJE\REPORTI%2024%20ZADOVOLJSTVO%20OBISKOVALCEV\Izvoz%20podatkov%20anketa%20obiskovalci%202024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en-US" sz="2400" kern="120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Starost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spc="0" baseline="0" dirty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ED-47F0-85A0-6A2599188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D-47F0-85A0-6A2599188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D-47F0-85A0-6A25991881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D-47F0-85A0-6A2599188166}"/>
              </c:ext>
            </c:extLst>
          </c:dPt>
          <c:dLbls>
            <c:dLbl>
              <c:idx val="0"/>
              <c:layout>
                <c:manualLayout>
                  <c:x val="8.6956616835938985E-2"/>
                  <c:y val="4.61309523809523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3084179694926"/>
                      <c:h val="0.26127296587926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ED-47F0-85A0-6A2599188166}"/>
                </c:ext>
              </c:extLst>
            </c:dLbl>
            <c:dLbl>
              <c:idx val="1"/>
              <c:layout>
                <c:manualLayout>
                  <c:x val="9.6618357487922704E-2"/>
                  <c:y val="-7.4404761904761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D-47F0-85A0-6A2599188166}"/>
                </c:ext>
              </c:extLst>
            </c:dLbl>
            <c:dLbl>
              <c:idx val="3"/>
              <c:layout>
                <c:manualLayout>
                  <c:x val="-0.13526570048309181"/>
                  <c:y val="3.2738095238095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ED-47F0-85A0-6A259918816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obiskoval'!$B$453:$B$456</c:f>
              <c:strCache>
                <c:ptCount val="4"/>
                <c:pt idx="0">
                  <c:v>do vključno 24 let</c:v>
                </c:pt>
                <c:pt idx="1">
                  <c:v>25 - 44 let</c:v>
                </c:pt>
                <c:pt idx="2">
                  <c:v>45 - 64 let</c:v>
                </c:pt>
                <c:pt idx="3">
                  <c:v>65 let ali več</c:v>
                </c:pt>
              </c:strCache>
            </c:strRef>
          </c:cat>
          <c:val>
            <c:numRef>
              <c:f>'Izvoz podatkov anketa obiskoval'!$C$453:$C$456</c:f>
              <c:numCache>
                <c:formatCode>General</c:formatCode>
                <c:ptCount val="4"/>
                <c:pt idx="0">
                  <c:v>85</c:v>
                </c:pt>
                <c:pt idx="1">
                  <c:v>158</c:v>
                </c:pt>
                <c:pt idx="2">
                  <c:v>118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ED-47F0-85A0-6A259918816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0ED-47F0-85A0-6A2599188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0ED-47F0-85A0-6A2599188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0ED-47F0-85A0-6A25991881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0ED-47F0-85A0-6A259918816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obiskoval'!$B$453:$B$456</c:f>
              <c:strCache>
                <c:ptCount val="4"/>
                <c:pt idx="0">
                  <c:v>do vključno 24 let</c:v>
                </c:pt>
                <c:pt idx="1">
                  <c:v>25 - 44 let</c:v>
                </c:pt>
                <c:pt idx="2">
                  <c:v>45 - 64 let</c:v>
                </c:pt>
                <c:pt idx="3">
                  <c:v>65 let ali več</c:v>
                </c:pt>
              </c:strCache>
            </c:strRef>
          </c:cat>
          <c:val>
            <c:numRef>
              <c:f>'Izvoz podatkov anketa obiskoval'!$D$453:$D$456</c:f>
              <c:numCache>
                <c:formatCode>0%</c:formatCode>
                <c:ptCount val="4"/>
                <c:pt idx="0">
                  <c:v>0.2</c:v>
                </c:pt>
                <c:pt idx="1">
                  <c:v>0.38</c:v>
                </c:pt>
                <c:pt idx="2">
                  <c:v>0.28000000000000003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0ED-47F0-85A0-6A2599188166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ED-47F0-85A0-6A2599188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0ED-47F0-85A0-6A2599188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0ED-47F0-85A0-6A25991881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0ED-47F0-85A0-6A259918816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obiskoval'!$B$453:$B$456</c:f>
              <c:strCache>
                <c:ptCount val="4"/>
                <c:pt idx="0">
                  <c:v>do vključno 24 let</c:v>
                </c:pt>
                <c:pt idx="1">
                  <c:v>25 - 44 let</c:v>
                </c:pt>
                <c:pt idx="2">
                  <c:v>45 - 64 let</c:v>
                </c:pt>
                <c:pt idx="3">
                  <c:v>65 let ali več</c:v>
                </c:pt>
              </c:strCache>
            </c:strRef>
          </c:cat>
          <c:val>
            <c:numRef>
              <c:f>'Izvoz podatkov anketa obiskoval'!$E$453:$E$456</c:f>
              <c:numCache>
                <c:formatCode>0%</c:formatCode>
                <c:ptCount val="4"/>
                <c:pt idx="0">
                  <c:v>0.22</c:v>
                </c:pt>
                <c:pt idx="1">
                  <c:v>0.4</c:v>
                </c:pt>
                <c:pt idx="2">
                  <c:v>0.3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0ED-47F0-85A0-6A2599188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Razlogi nezadovoljstva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 dirty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'Izvoz podatkov anketa obiskoval'!$H$217:$H$220</c:f>
              <c:strCache>
                <c:ptCount val="4"/>
                <c:pt idx="0">
                  <c:v>Hrana - raznolikost in ponudba po 22h</c:v>
                </c:pt>
                <c:pt idx="1">
                  <c:v>Plaža - senca </c:v>
                </c:pt>
                <c:pt idx="2">
                  <c:v>Kamp - vrednost za denar (v primerjavi s tujimi) </c:v>
                </c:pt>
                <c:pt idx="3">
                  <c:v>Urejenost in čistoča mesta</c:v>
                </c:pt>
              </c:strCache>
            </c:strRef>
          </c:cat>
          <c:val>
            <c:numRef>
              <c:f>'Izvoz podatkov anketa obiskoval'!$I$217:$I$220</c:f>
              <c:numCache>
                <c:formatCode>0%</c:formatCode>
                <c:ptCount val="4"/>
                <c:pt idx="0">
                  <c:v>0.2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0-4A47-8C2A-98D5CA859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4162047"/>
        <c:axId val="1884151647"/>
      </c:barChart>
      <c:catAx>
        <c:axId val="18841620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884151647"/>
        <c:crosses val="autoZero"/>
        <c:auto val="1"/>
        <c:lblAlgn val="ctr"/>
        <c:lblOffset val="100"/>
        <c:noMultiLvlLbl val="0"/>
      </c:catAx>
      <c:valAx>
        <c:axId val="188415164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8416204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Predlogi </a:t>
            </a:r>
          </a:p>
          <a:p>
            <a:pPr>
              <a:defRPr lang="bs-Latn-BA" sz="240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za bolj trajnostno ponudbo</a:t>
            </a:r>
          </a:p>
        </c:rich>
      </c:tx>
      <c:layout>
        <c:manualLayout>
          <c:xMode val="edge"/>
          <c:yMode val="edge"/>
          <c:x val="0.2425307894205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'Izvoz podatkov anketa obiskoval'!$H$357:$H$363</c:f>
              <c:strCache>
                <c:ptCount val="7"/>
                <c:pt idx="0">
                  <c:v>Embalaža - povratna (večkratna)</c:v>
                </c:pt>
                <c:pt idx="1">
                  <c:v>Promocija na internetu</c:v>
                </c:pt>
                <c:pt idx="2">
                  <c:v>Več ločevalnih mest</c:v>
                </c:pt>
                <c:pt idx="3">
                  <c:v>Pasja plaža</c:v>
                </c:pt>
                <c:pt idx="4">
                  <c:v>Dostop za invalide</c:v>
                </c:pt>
                <c:pt idx="5">
                  <c:v>Manj plastičnih vrečk v trgovinah</c:v>
                </c:pt>
                <c:pt idx="6">
                  <c:v>Tržnica tradicionalnih izdelkov</c:v>
                </c:pt>
              </c:strCache>
            </c:strRef>
          </c:cat>
          <c:val>
            <c:numRef>
              <c:f>'Izvoz podatkov anketa obiskoval'!$I$357:$I$363</c:f>
              <c:numCache>
                <c:formatCode>0%</c:formatCode>
                <c:ptCount val="7"/>
                <c:pt idx="0">
                  <c:v>0.3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0-4AAC-92F9-1AC625F6F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8924639"/>
        <c:axId val="1668908831"/>
      </c:barChart>
      <c:catAx>
        <c:axId val="16689246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668908831"/>
        <c:crosses val="autoZero"/>
        <c:auto val="1"/>
        <c:lblAlgn val="ctr"/>
        <c:lblOffset val="100"/>
        <c:noMultiLvlLbl val="0"/>
      </c:catAx>
      <c:valAx>
        <c:axId val="166890883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892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38040531818767"/>
          <c:y val="2.2179870013577827E-2"/>
          <c:w val="0.50109095994148278"/>
          <c:h val="0.887577907388802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'Izvoz podatkov anketa obiskoval'!$P$400</c:f>
              <c:strCache>
                <c:ptCount val="1"/>
                <c:pt idx="0">
                  <c:v>sploh se ne strinjam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'Izvoz podatkov anketa obiskoval'!$O$401:$O$405</c:f>
              <c:strCache>
                <c:ptCount val="5"/>
                <c:pt idx="0">
                  <c:v>Na spletni strani je dovolj informacij o aktivnem družinskem oddihu.</c:v>
                </c:pt>
                <c:pt idx="1">
                  <c:v>Na spletni strani je dovolj informacij o festivalih/prireditvah/koncertih/dogodkih.</c:v>
                </c:pt>
                <c:pt idx="2">
                  <c:v>Na spletni strani je dovolj informacij o wellness ponudbi destinacije.</c:v>
                </c:pt>
                <c:pt idx="3">
                  <c:v>Na spletni strani je dovolj informacij o ponudbi kulturnih vsebin.</c:v>
                </c:pt>
                <c:pt idx="4">
                  <c:v>Na spletni strani je dovolj informacij o gastronomski ponudbi.</c:v>
                </c:pt>
              </c:strCache>
            </c:strRef>
          </c:cat>
          <c:val>
            <c:numRef>
              <c:f>'Izvoz podatkov anketa obiskoval'!$P$401:$P$405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42D0-B1E8-0A7130E2EF7F}"/>
            </c:ext>
          </c:extLst>
        </c:ser>
        <c:ser>
          <c:idx val="1"/>
          <c:order val="1"/>
          <c:tx>
            <c:strRef>
              <c:f>'Izvoz podatkov anketa obiskoval'!$Q$400</c:f>
              <c:strCache>
                <c:ptCount val="1"/>
                <c:pt idx="0">
                  <c:v>se ne strinjam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obiskoval'!$O$401:$O$405</c:f>
              <c:strCache>
                <c:ptCount val="5"/>
                <c:pt idx="0">
                  <c:v>Na spletni strani je dovolj informacij o aktivnem družinskem oddihu.</c:v>
                </c:pt>
                <c:pt idx="1">
                  <c:v>Na spletni strani je dovolj informacij o festivalih/prireditvah/koncertih/dogodkih.</c:v>
                </c:pt>
                <c:pt idx="2">
                  <c:v>Na spletni strani je dovolj informacij o wellness ponudbi destinacije.</c:v>
                </c:pt>
                <c:pt idx="3">
                  <c:v>Na spletni strani je dovolj informacij o ponudbi kulturnih vsebin.</c:v>
                </c:pt>
                <c:pt idx="4">
                  <c:v>Na spletni strani je dovolj informacij o gastronomski ponudbi.</c:v>
                </c:pt>
              </c:strCache>
            </c:strRef>
          </c:cat>
          <c:val>
            <c:numRef>
              <c:f>'Izvoz podatkov anketa obiskoval'!$Q$401:$Q$405</c:f>
              <c:numCache>
                <c:formatCode>0%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0.11</c:v>
                </c:pt>
                <c:pt idx="3">
                  <c:v>0.06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3-42D0-B1E8-0A7130E2EF7F}"/>
            </c:ext>
          </c:extLst>
        </c:ser>
        <c:ser>
          <c:idx val="2"/>
          <c:order val="2"/>
          <c:tx>
            <c:strRef>
              <c:f>'Izvoz podatkov anketa obiskoval'!$R$400</c:f>
              <c:strCache>
                <c:ptCount val="1"/>
                <c:pt idx="0">
                  <c:v>niti niti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obiskoval'!$O$401:$O$405</c:f>
              <c:strCache>
                <c:ptCount val="5"/>
                <c:pt idx="0">
                  <c:v>Na spletni strani je dovolj informacij o aktivnem družinskem oddihu.</c:v>
                </c:pt>
                <c:pt idx="1">
                  <c:v>Na spletni strani je dovolj informacij o festivalih/prireditvah/koncertih/dogodkih.</c:v>
                </c:pt>
                <c:pt idx="2">
                  <c:v>Na spletni strani je dovolj informacij o wellness ponudbi destinacije.</c:v>
                </c:pt>
                <c:pt idx="3">
                  <c:v>Na spletni strani je dovolj informacij o ponudbi kulturnih vsebin.</c:v>
                </c:pt>
                <c:pt idx="4">
                  <c:v>Na spletni strani je dovolj informacij o gastronomski ponudbi.</c:v>
                </c:pt>
              </c:strCache>
            </c:strRef>
          </c:cat>
          <c:val>
            <c:numRef>
              <c:f>'Izvoz podatkov anketa obiskoval'!$R$401:$R$405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0.06</c:v>
                </c:pt>
                <c:pt idx="2">
                  <c:v>0.26</c:v>
                </c:pt>
                <c:pt idx="3">
                  <c:v>0.17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3-42D0-B1E8-0A7130E2EF7F}"/>
            </c:ext>
          </c:extLst>
        </c:ser>
        <c:ser>
          <c:idx val="3"/>
          <c:order val="3"/>
          <c:tx>
            <c:strRef>
              <c:f>'Izvoz podatkov anketa obiskoval'!$S$400</c:f>
              <c:strCache>
                <c:ptCount val="1"/>
                <c:pt idx="0">
                  <c:v>se strinjam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obiskoval'!$O$401:$O$405</c:f>
              <c:strCache>
                <c:ptCount val="5"/>
                <c:pt idx="0">
                  <c:v>Na spletni strani je dovolj informacij o aktivnem družinskem oddihu.</c:v>
                </c:pt>
                <c:pt idx="1">
                  <c:v>Na spletni strani je dovolj informacij o festivalih/prireditvah/koncertih/dogodkih.</c:v>
                </c:pt>
                <c:pt idx="2">
                  <c:v>Na spletni strani je dovolj informacij o wellness ponudbi destinacije.</c:v>
                </c:pt>
                <c:pt idx="3">
                  <c:v>Na spletni strani je dovolj informacij o ponudbi kulturnih vsebin.</c:v>
                </c:pt>
                <c:pt idx="4">
                  <c:v>Na spletni strani je dovolj informacij o gastronomski ponudbi.</c:v>
                </c:pt>
              </c:strCache>
            </c:strRef>
          </c:cat>
          <c:val>
            <c:numRef>
              <c:f>'Izvoz podatkov anketa obiskoval'!$S$401:$S$405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0.55000000000000004</c:v>
                </c:pt>
                <c:pt idx="2">
                  <c:v>0.46</c:v>
                </c:pt>
                <c:pt idx="3">
                  <c:v>0.5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53-42D0-B1E8-0A7130E2EF7F}"/>
            </c:ext>
          </c:extLst>
        </c:ser>
        <c:ser>
          <c:idx val="4"/>
          <c:order val="4"/>
          <c:tx>
            <c:strRef>
              <c:f>'Izvoz podatkov anketa obiskoval'!$T$400</c:f>
              <c:strCache>
                <c:ptCount val="1"/>
                <c:pt idx="0">
                  <c:v>povsem se strinjam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obiskoval'!$O$401:$O$405</c:f>
              <c:strCache>
                <c:ptCount val="5"/>
                <c:pt idx="0">
                  <c:v>Na spletni strani je dovolj informacij o aktivnem družinskem oddihu.</c:v>
                </c:pt>
                <c:pt idx="1">
                  <c:v>Na spletni strani je dovolj informacij o festivalih/prireditvah/koncertih/dogodkih.</c:v>
                </c:pt>
                <c:pt idx="2">
                  <c:v>Na spletni strani je dovolj informacij o wellness ponudbi destinacije.</c:v>
                </c:pt>
                <c:pt idx="3">
                  <c:v>Na spletni strani je dovolj informacij o ponudbi kulturnih vsebin.</c:v>
                </c:pt>
                <c:pt idx="4">
                  <c:v>Na spletni strani je dovolj informacij o gastronomski ponudbi.</c:v>
                </c:pt>
              </c:strCache>
            </c:strRef>
          </c:cat>
          <c:val>
            <c:numRef>
              <c:f>'Izvoz podatkov anketa obiskoval'!$T$401:$T$405</c:f>
              <c:numCache>
                <c:formatCode>0%</c:formatCode>
                <c:ptCount val="5"/>
                <c:pt idx="0">
                  <c:v>0.25</c:v>
                </c:pt>
                <c:pt idx="1">
                  <c:v>0.33</c:v>
                </c:pt>
                <c:pt idx="2">
                  <c:v>0.17</c:v>
                </c:pt>
                <c:pt idx="3">
                  <c:v>0.27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3-42D0-B1E8-0A7130E2E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375311"/>
        <c:axId val="399363663"/>
      </c:barChart>
      <c:catAx>
        <c:axId val="3993753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399363663"/>
        <c:crosses val="autoZero"/>
        <c:auto val="1"/>
        <c:lblAlgn val="ctr"/>
        <c:lblOffset val="100"/>
        <c:noMultiLvlLbl val="0"/>
      </c:catAx>
      <c:valAx>
        <c:axId val="39936366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937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Kje ste dobili idejo za obisk destinacije?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E-4F5E-9F28-004868E3CB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E-4F5E-9F28-004868E3CB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AE-4F5E-9F28-004868E3CB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AE-4F5E-9F28-004868E3CB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AE-4F5E-9F28-004868E3CB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AE-4F5E-9F28-004868E3CB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AE-4F5E-9F28-004868E3CBA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AE-4F5E-9F28-004868E3CBA9}"/>
              </c:ext>
            </c:extLst>
          </c:dPt>
          <c:dLbls>
            <c:dLbl>
              <c:idx val="0"/>
              <c:layout>
                <c:manualLayout>
                  <c:x val="2.5500362139563568E-2"/>
                  <c:y val="0.192413739142093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E-4F5E-9F28-004868E3CBA9}"/>
                </c:ext>
              </c:extLst>
            </c:dLbl>
            <c:dLbl>
              <c:idx val="1"/>
              <c:layout>
                <c:manualLayout>
                  <c:x val="4.1893452086425829E-2"/>
                  <c:y val="-1.58148278746926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AE-4F5E-9F28-004868E3CBA9}"/>
                </c:ext>
              </c:extLst>
            </c:dLbl>
            <c:dLbl>
              <c:idx val="2"/>
              <c:layout>
                <c:manualLayout>
                  <c:x val="-5.4643633156207733E-3"/>
                  <c:y val="4.2172874332513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AE-4F5E-9F28-004868E3CBA9}"/>
                </c:ext>
              </c:extLst>
            </c:dLbl>
            <c:dLbl>
              <c:idx val="3"/>
              <c:layout>
                <c:manualLayout>
                  <c:x val="-5.4643633156207646E-3"/>
                  <c:y val="2.635804645782148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AE-4F5E-9F28-004868E3CBA9}"/>
                </c:ext>
              </c:extLst>
            </c:dLbl>
            <c:dLbl>
              <c:idx val="4"/>
              <c:layout>
                <c:manualLayout>
                  <c:x val="-9.3804903584823143E-2"/>
                  <c:y val="4.74444836240778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2329740622015"/>
                      <c:h val="0.18312761258569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EAE-4F5E-9F28-004868E3CB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AE-4F5E-9F28-004868E3CBA9}"/>
                </c:ext>
              </c:extLst>
            </c:dLbl>
            <c:dLbl>
              <c:idx val="6"/>
              <c:layout>
                <c:manualLayout>
                  <c:x val="0.30053998235914192"/>
                  <c:y val="3.69012650409493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AE-4F5E-9F28-004868E3CBA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AE-4F5E-9F28-004868E3CBA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obiskoval'!$H$56:$H$63</c:f>
              <c:strCache>
                <c:ptCount val="8"/>
                <c:pt idx="0">
                  <c:v>osebne izkušnje</c:v>
                </c:pt>
                <c:pt idx="1">
                  <c:v>priporočila sorodnikov in prijateljev</c:v>
                </c:pt>
                <c:pt idx="2">
                  <c:v>potovalni spletni portali</c:v>
                </c:pt>
                <c:pt idx="3">
                  <c:v>spletne strani</c:v>
                </c:pt>
                <c:pt idx="4">
                  <c:v>družabna omrežja</c:v>
                </c:pt>
                <c:pt idx="5">
                  <c:v>elektronski mediji</c:v>
                </c:pt>
                <c:pt idx="6">
                  <c:v>tiskani mediji</c:v>
                </c:pt>
                <c:pt idx="7">
                  <c:v>promocijska gradiva, plakati</c:v>
                </c:pt>
              </c:strCache>
            </c:strRef>
          </c:cat>
          <c:val>
            <c:numRef>
              <c:f>'Izvoz podatkov anketa obiskoval'!$I$56:$I$63</c:f>
              <c:numCache>
                <c:formatCode>0%</c:formatCode>
                <c:ptCount val="8"/>
                <c:pt idx="0">
                  <c:v>0.35</c:v>
                </c:pt>
                <c:pt idx="1">
                  <c:v>0.32</c:v>
                </c:pt>
                <c:pt idx="2">
                  <c:v>0.05</c:v>
                </c:pt>
                <c:pt idx="3">
                  <c:v>0.06</c:v>
                </c:pt>
                <c:pt idx="4">
                  <c:v>0.11</c:v>
                </c:pt>
                <c:pt idx="5">
                  <c:v>0.02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AE-4F5E-9F28-004868E3C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kern="1200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Destinacijo</a:t>
            </a:r>
            <a:r>
              <a:rPr lang="en-US" sz="2400" kern="120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1200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želim</a:t>
            </a:r>
            <a:r>
              <a:rPr lang="en-US" sz="2400" kern="120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1200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obiskati</a:t>
            </a:r>
            <a:r>
              <a:rPr lang="en-US" sz="2400" kern="120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1200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tudi</a:t>
            </a:r>
            <a:r>
              <a:rPr lang="en-US" sz="2400" kern="120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v </a:t>
            </a:r>
            <a:r>
              <a:rPr lang="en-US" sz="2400" kern="1200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prihodnje</a:t>
            </a:r>
            <a:endParaRPr lang="en-US" sz="2400" kern="1200" dirty="0">
              <a:solidFill>
                <a:srgbClr val="2E765E"/>
              </a:solidFill>
              <a:latin typeface="Open Sans"/>
              <a:ea typeface="Open Sans"/>
              <a:cs typeface="Open San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'Izvoz podatkov anketa obiskoval'!$H$237</c:f>
              <c:strCache>
                <c:ptCount val="1"/>
                <c:pt idx="0">
                  <c:v>Destinacijo želim obiskati tudi v prihodnje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50-4C5A-89FB-E5C7FA2FA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50-4C5A-89FB-E5C7FA2FA4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50-4C5A-89FB-E5C7FA2FA4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50-4C5A-89FB-E5C7FA2FA4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50-4C5A-89FB-E5C7FA2FA43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50-4C5A-89FB-E5C7FA2FA434}"/>
                </c:ext>
              </c:extLst>
            </c:dLbl>
            <c:dLbl>
              <c:idx val="1"/>
              <c:layout>
                <c:manualLayout>
                  <c:x val="0.17149761715881484"/>
                  <c:y val="0.12193452288941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50-4C5A-89FB-E5C7FA2FA434}"/>
                </c:ext>
              </c:extLst>
            </c:dLbl>
            <c:dLbl>
              <c:idx val="2"/>
              <c:layout>
                <c:manualLayout>
                  <c:x val="1.9323675172824219E-2"/>
                  <c:y val="0.117057141973837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50-4C5A-89FB-E5C7FA2FA434}"/>
                </c:ext>
              </c:extLst>
            </c:dLbl>
            <c:dLbl>
              <c:idx val="3"/>
              <c:layout>
                <c:manualLayout>
                  <c:x val="0.13768118560637255"/>
                  <c:y val="-4.6335118697977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50-4C5A-89FB-E5C7FA2FA434}"/>
                </c:ext>
              </c:extLst>
            </c:dLbl>
            <c:dLbl>
              <c:idx val="4"/>
              <c:layout>
                <c:manualLayout>
                  <c:x val="1.6908215776221192E-2"/>
                  <c:y val="-0.126811903804990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50-4C5A-89FB-E5C7FA2FA43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obiskoval'!$I$236:$M$236</c:f>
              <c:strCache>
                <c:ptCount val="5"/>
                <c:pt idx="0">
                  <c:v>sploh se ne strinjam</c:v>
                </c:pt>
                <c:pt idx="1">
                  <c:v>se ne strinjam</c:v>
                </c:pt>
                <c:pt idx="2">
                  <c:v>niti niti</c:v>
                </c:pt>
                <c:pt idx="3">
                  <c:v>se strinjam</c:v>
                </c:pt>
                <c:pt idx="4">
                  <c:v>povsem se strinjam</c:v>
                </c:pt>
              </c:strCache>
            </c:strRef>
          </c:cat>
          <c:val>
            <c:numRef>
              <c:f>'Izvoz podatkov anketa obiskoval'!$I$237:$M$237</c:f>
              <c:numCache>
                <c:formatCode>0%</c:formatCode>
                <c:ptCount val="5"/>
                <c:pt idx="0">
                  <c:v>0.03</c:v>
                </c:pt>
                <c:pt idx="1">
                  <c:v>7.0000000000000007E-2</c:v>
                </c:pt>
                <c:pt idx="2">
                  <c:v>0.24</c:v>
                </c:pt>
                <c:pt idx="3">
                  <c:v>0.41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50-4C5A-89FB-E5C7FA2FA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l-SI" sz="2400" b="0" i="0" u="none" strike="noStrike" kern="1200" spc="0" baseline="0" dirty="0" smtClean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sl-SI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Ali je to vaš …?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l-SI" sz="2400" b="0" i="0" u="none" strike="noStrike" kern="1200" spc="0" baseline="0" dirty="0" smtClean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0-4A72-8D4C-C4E82C6B1A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0-4A72-8D4C-C4E82C6B1A32}"/>
              </c:ext>
            </c:extLst>
          </c:dPt>
          <c:dLbls>
            <c:dLbl>
              <c:idx val="0"/>
              <c:layout>
                <c:manualLayout>
                  <c:x val="-7.850161913803208E-3"/>
                  <c:y val="-0.122413910476527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8635282169113"/>
                      <c:h val="0.2660205755530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60-4A72-8D4C-C4E82C6B1A32}"/>
                </c:ext>
              </c:extLst>
            </c:dLbl>
            <c:dLbl>
              <c:idx val="1"/>
              <c:layout>
                <c:manualLayout>
                  <c:x val="5.0997330043757338E-2"/>
                  <c:y val="3.28036817555959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1038656540798"/>
                      <c:h val="0.28841280806048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F60-4A72-8D4C-C4E82C6B1A3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obiskoval'!$H$37:$H$38</c:f>
              <c:strCache>
                <c:ptCount val="2"/>
                <c:pt idx="0">
                  <c:v>Prvi obisk destinacije</c:v>
                </c:pt>
                <c:pt idx="1">
                  <c:v>Ponovni obisk destinacije</c:v>
                </c:pt>
              </c:strCache>
            </c:strRef>
          </c:cat>
          <c:val>
            <c:numRef>
              <c:f>'Izvoz podatkov anketa obiskoval'!$I$37:$I$38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0-4A72-8D4C-C4E82C6B1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Koliko (bo)ste porabili?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2-4A64-9945-8F678A06FD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2-4A64-9945-8F678A06FD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2-4A64-9945-8F678A06FD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D2-4A64-9945-8F678A06FD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D2-4A64-9945-8F678A06FD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D2-4A64-9945-8F678A06FD3F}"/>
              </c:ext>
            </c:extLst>
          </c:dPt>
          <c:dLbls>
            <c:dLbl>
              <c:idx val="1"/>
              <c:layout>
                <c:manualLayout>
                  <c:x val="0"/>
                  <c:y val="0.131344026879781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D2-4A64-9945-8F678A06FD3F}"/>
                </c:ext>
              </c:extLst>
            </c:dLbl>
            <c:dLbl>
              <c:idx val="2"/>
              <c:layout>
                <c:manualLayout>
                  <c:x val="-0.12162164319033184"/>
                  <c:y val="-7.57754001229511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4668829302127"/>
                      <c:h val="0.1194405269512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D2-4A64-9945-8F678A06FD3F}"/>
                </c:ext>
              </c:extLst>
            </c:dLbl>
            <c:dLbl>
              <c:idx val="3"/>
              <c:layout>
                <c:manualLayout>
                  <c:x val="4.5045053033456184E-3"/>
                  <c:y val="8.5878786806011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D2-4A64-9945-8F678A06FD3F}"/>
                </c:ext>
              </c:extLst>
            </c:dLbl>
            <c:dLbl>
              <c:idx val="4"/>
              <c:layout>
                <c:manualLayout>
                  <c:x val="-0.17792795948215215"/>
                  <c:y val="6.06203200983608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D2-4A64-9945-8F678A06FD3F}"/>
                </c:ext>
              </c:extLst>
            </c:dLbl>
            <c:dLbl>
              <c:idx val="5"/>
              <c:layout>
                <c:manualLayout>
                  <c:x val="0.39639646669441492"/>
                  <c:y val="0.116188946855191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70053481246628"/>
                      <c:h val="0.175488070147734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D2-4A64-9945-8F678A06FD3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obiskoval'!$H$145:$H$150</c:f>
              <c:strCache>
                <c:ptCount val="6"/>
                <c:pt idx="0">
                  <c:v>Koliko (bo)ste porabili?</c:v>
                </c:pt>
                <c:pt idx="1">
                  <c:v>manj kot 25€</c:v>
                </c:pt>
                <c:pt idx="2">
                  <c:v>25-50 €</c:v>
                </c:pt>
                <c:pt idx="3">
                  <c:v>50-100 €</c:v>
                </c:pt>
                <c:pt idx="4">
                  <c:v>100-200 €</c:v>
                </c:pt>
                <c:pt idx="5">
                  <c:v>več kot 200 €</c:v>
                </c:pt>
              </c:strCache>
            </c:strRef>
          </c:cat>
          <c:val>
            <c:numRef>
              <c:f>'Izvoz podatkov anketa obiskoval'!$I$145:$I$150</c:f>
              <c:numCache>
                <c:formatCode>0%</c:formatCode>
                <c:ptCount val="6"/>
                <c:pt idx="1">
                  <c:v>0.39</c:v>
                </c:pt>
                <c:pt idx="2">
                  <c:v>0.35</c:v>
                </c:pt>
                <c:pt idx="3">
                  <c:v>0.18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D2-4A64-9945-8F678A06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Za kaj poste porabili največ denarja?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9-4823-A143-4C19D1AD34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9-4823-A143-4C19D1AD34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9-4823-A143-4C19D1AD34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B9-4823-A143-4C19D1AD34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B9-4823-A143-4C19D1AD34E8}"/>
              </c:ext>
            </c:extLst>
          </c:dPt>
          <c:dLbls>
            <c:dLbl>
              <c:idx val="0"/>
              <c:layout>
                <c:manualLayout>
                  <c:x val="9.0909131580678051E-2"/>
                  <c:y val="0.234903787100120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B9-4823-A143-4C19D1AD34E8}"/>
                </c:ext>
              </c:extLst>
            </c:dLbl>
            <c:dLbl>
              <c:idx val="1"/>
              <c:layout>
                <c:manualLayout>
                  <c:x val="1.8939402412641261E-3"/>
                  <c:y val="7.32495680204676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9-4823-A143-4C19D1AD34E8}"/>
                </c:ext>
              </c:extLst>
            </c:dLbl>
            <c:dLbl>
              <c:idx val="2"/>
              <c:layout>
                <c:manualLayout>
                  <c:x val="-6.8181848685508556E-2"/>
                  <c:y val="-0.224800398407642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9-4823-A143-4C19D1AD34E8}"/>
                </c:ext>
              </c:extLst>
            </c:dLbl>
            <c:dLbl>
              <c:idx val="3"/>
              <c:layout>
                <c:manualLayout>
                  <c:x val="-0.15530309978365833"/>
                  <c:y val="0.164180066252772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9-4823-A143-4C19D1AD34E8}"/>
                </c:ext>
              </c:extLst>
            </c:dLbl>
            <c:dLbl>
              <c:idx val="4"/>
              <c:layout>
                <c:manualLayout>
                  <c:x val="0.44128807621454136"/>
                  <c:y val="0.130081029972856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00946254300702"/>
                      <c:h val="0.19900573108757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6B9-4823-A143-4C19D1AD34E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obiskoval'!$H$218:$H$222</c:f>
              <c:strCache>
                <c:ptCount val="5"/>
                <c:pt idx="0">
                  <c:v>nastanitev</c:v>
                </c:pt>
                <c:pt idx="1">
                  <c:v>prevoz</c:v>
                </c:pt>
                <c:pt idx="2">
                  <c:v>hrana in pijača</c:v>
                </c:pt>
                <c:pt idx="3">
                  <c:v>nakupovanje</c:v>
                </c:pt>
                <c:pt idx="4">
                  <c:v>ostalo (spominki, vstopnine)</c:v>
                </c:pt>
              </c:strCache>
            </c:strRef>
          </c:cat>
          <c:val>
            <c:numRef>
              <c:f>'Izvoz podatkov anketa obiskoval'!$I$218:$I$222</c:f>
              <c:numCache>
                <c:formatCode>0%</c:formatCode>
                <c:ptCount val="5"/>
                <c:pt idx="0">
                  <c:v>0.22</c:v>
                </c:pt>
                <c:pt idx="1">
                  <c:v>0.05</c:v>
                </c:pt>
                <c:pt idx="2">
                  <c:v>0.64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B9-4823-A143-4C19D1AD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kern="120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Kako ste pripravljeni zmanjšati svoj ogljični odtis?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B-44CF-9783-1AB23EDE33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B-44CF-9783-1AB23EDE33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B-44CF-9783-1AB23EDE33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1B-44CF-9783-1AB23EDE336F}"/>
              </c:ext>
            </c:extLst>
          </c:dPt>
          <c:dLbls>
            <c:dLbl>
              <c:idx val="0"/>
              <c:layout>
                <c:manualLayout>
                  <c:x val="0.20035317212373799"/>
                  <c:y val="0.109021233972873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29414426644947"/>
                      <c:h val="0.22712724561208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1B-44CF-9783-1AB23EDE336F}"/>
                </c:ext>
              </c:extLst>
            </c:dLbl>
            <c:dLbl>
              <c:idx val="2"/>
              <c:layout>
                <c:manualLayout>
                  <c:x val="-1.4056224899598393E-2"/>
                  <c:y val="8.17659254796553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1B-44CF-9783-1AB23EDE336F}"/>
                </c:ext>
              </c:extLst>
            </c:dLbl>
            <c:dLbl>
              <c:idx val="3"/>
              <c:layout>
                <c:manualLayout>
                  <c:x val="-0.30522088353413657"/>
                  <c:y val="8.67214361147860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1B-44CF-9783-1AB23EDE336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obiskoval'!$H$393:$H$396</c:f>
              <c:strCache>
                <c:ptCount val="4"/>
                <c:pt idx="0">
                  <c:v>s plačilom ekološke takse</c:v>
                </c:pt>
                <c:pt idx="1">
                  <c:v>z nakupom izdelkov lokalnih proizvajalcev</c:v>
                </c:pt>
                <c:pt idx="2">
                  <c:v>z uporabo trajnostne mobilnosti</c:v>
                </c:pt>
                <c:pt idx="3">
                  <c:v>drugo</c:v>
                </c:pt>
              </c:strCache>
            </c:strRef>
          </c:cat>
          <c:val>
            <c:numRef>
              <c:f>'Izvoz podatkov anketa obiskoval'!$I$393:$I$396</c:f>
              <c:numCache>
                <c:formatCode>0%</c:formatCode>
                <c:ptCount val="4"/>
                <c:pt idx="0">
                  <c:v>0.11</c:v>
                </c:pt>
                <c:pt idx="1">
                  <c:v>0.66</c:v>
                </c:pt>
                <c:pt idx="2">
                  <c:v>0.64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1B-44CF-9783-1AB23EDE3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Katero obliko prevoza (bo)ste uporabljali med bivanjem?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D1-44D4-AB27-1DED5B49E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D1-44D4-AB27-1DED5B49E9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D1-44D4-AB27-1DED5B49E9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D1-44D4-AB27-1DED5B49E9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D1-44D4-AB27-1DED5B49E9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D1-44D4-AB27-1DED5B49E9E3}"/>
              </c:ext>
            </c:extLst>
          </c:dPt>
          <c:dLbls>
            <c:dLbl>
              <c:idx val="3"/>
              <c:layout>
                <c:manualLayout>
                  <c:x val="0"/>
                  <c:y val="-5.2910684151810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D1-44D4-AB27-1DED5B49E9E3}"/>
                </c:ext>
              </c:extLst>
            </c:dLbl>
            <c:dLbl>
              <c:idx val="4"/>
              <c:layout>
                <c:manualLayout>
                  <c:x val="-4.4061302681992334E-2"/>
                  <c:y val="-1.9240248782476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D1-44D4-AB27-1DED5B49E9E3}"/>
                </c:ext>
              </c:extLst>
            </c:dLbl>
            <c:dLbl>
              <c:idx val="5"/>
              <c:layout>
                <c:manualLayout>
                  <c:x val="0.56609195402298851"/>
                  <c:y val="0.125061711772362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6825655413764"/>
                      <c:h val="0.16738561946688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6D1-44D4-AB27-1DED5B49E9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obiskoval'!$H$122:$H$127</c:f>
              <c:strCache>
                <c:ptCount val="6"/>
                <c:pt idx="0">
                  <c:v>avto</c:v>
                </c:pt>
                <c:pt idx="1">
                  <c:v>avtobus</c:v>
                </c:pt>
                <c:pt idx="2">
                  <c:v>drugo</c:v>
                </c:pt>
                <c:pt idx="3">
                  <c:v>bivalno vozilo/kombi</c:v>
                </c:pt>
                <c:pt idx="4">
                  <c:v>kolo</c:v>
                </c:pt>
                <c:pt idx="5">
                  <c:v>hodil/a bom peš</c:v>
                </c:pt>
              </c:strCache>
            </c:strRef>
          </c:cat>
          <c:val>
            <c:numRef>
              <c:f>'Izvoz podatkov anketa obiskoval'!$I$122:$I$127</c:f>
              <c:numCache>
                <c:formatCode>0%</c:formatCode>
                <c:ptCount val="6"/>
                <c:pt idx="0">
                  <c:v>0.62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0.13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D1-44D4-AB27-1DED5B49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Namen obiska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E-4F98-BB14-2789FB9D82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E-4F98-BB14-2789FB9D82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E-4F98-BB14-2789FB9D82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E-4F98-BB14-2789FB9D82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0E-4F98-BB14-2789FB9D82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0E-4F98-BB14-2789FB9D825B}"/>
              </c:ext>
            </c:extLst>
          </c:dPt>
          <c:dLbls>
            <c:dLbl>
              <c:idx val="1"/>
              <c:layout>
                <c:manualLayout>
                  <c:x val="0.14251207729468598"/>
                  <c:y val="-5.2204367080282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0E-4F98-BB14-2789FB9D825B}"/>
                </c:ext>
              </c:extLst>
            </c:dLbl>
            <c:dLbl>
              <c:idx val="2"/>
              <c:layout>
                <c:manualLayout>
                  <c:x val="-2.1739130434782615E-2"/>
                  <c:y val="-9.2807763698279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0E-4F98-BB14-2789FB9D82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0E-4F98-BB14-2789FB9D825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0E-4F98-BB14-2789FB9D825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obiskoval'!$H$69:$H$74</c:f>
              <c:strCache>
                <c:ptCount val="6"/>
                <c:pt idx="0">
                  <c:v>Počitek</c:v>
                </c:pt>
                <c:pt idx="1">
                  <c:v>Rekreacija</c:v>
                </c:pt>
                <c:pt idx="2">
                  <c:v>Obisk naravnih in kulturnih znamenitosti</c:v>
                </c:pt>
                <c:pt idx="3">
                  <c:v>Obisk sorodnikov / prijateljev</c:v>
                </c:pt>
                <c:pt idx="4">
                  <c:v>Zabava in kulinarika</c:v>
                </c:pt>
                <c:pt idx="5">
                  <c:v>Ostalo </c:v>
                </c:pt>
              </c:strCache>
            </c:strRef>
          </c:cat>
          <c:val>
            <c:numRef>
              <c:f>'Izvoz podatkov anketa obiskoval'!$I$69:$I$74</c:f>
              <c:numCache>
                <c:formatCode>0%</c:formatCode>
                <c:ptCount val="6"/>
                <c:pt idx="0">
                  <c:v>0.31</c:v>
                </c:pt>
                <c:pt idx="1">
                  <c:v>0.28000000000000003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0.14000000000000001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0E-4F98-BB14-2789FB9D8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'Izvoz podatkov anketa obiskoval'!$I$325</c:f>
              <c:strCache>
                <c:ptCount val="1"/>
                <c:pt idx="0">
                  <c:v>sploh se ne strinjam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'Izvoz podatkov anketa obiskoval'!$H$326:$H$330</c:f>
              <c:strCache>
                <c:ptCount val="5"/>
                <c:pt idx="0">
                  <c:v> Na destinaciji je za obiskovalce na voljo dovolj informacij o lokalni gastronomski ponudbi in lokalnih proizvodih.</c:v>
                </c:pt>
                <c:pt idx="1">
                  <c:v> V destinaciji brez skrbi pijem vodo iz pipe.</c:v>
                </c:pt>
                <c:pt idx="2">
                  <c:v>V destinaciji je na voljo dovolj mest za ločevanje odpadkov.</c:v>
                </c:pt>
                <c:pt idx="3">
                  <c:v>Na destinaciji je na voljo dovolj informacij o varčevanju z energijo in z vodo.</c:v>
                </c:pt>
                <c:pt idx="4">
                  <c:v>Na destinaciji je na voljo dovolj informacij o skrbi za zdravje in dostopu do zdravstvene oskrbe.</c:v>
                </c:pt>
              </c:strCache>
            </c:strRef>
          </c:cat>
          <c:val>
            <c:numRef>
              <c:f>'Izvoz podatkov anketa obiskoval'!$I$326:$I$330</c:f>
              <c:numCache>
                <c:formatCode>0%</c:formatCode>
                <c:ptCount val="5"/>
                <c:pt idx="0">
                  <c:v>0.01</c:v>
                </c:pt>
                <c:pt idx="1">
                  <c:v>0.04</c:v>
                </c:pt>
                <c:pt idx="2">
                  <c:v>0.01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5-4234-BAC5-AD45B3439622}"/>
            </c:ext>
          </c:extLst>
        </c:ser>
        <c:ser>
          <c:idx val="1"/>
          <c:order val="1"/>
          <c:tx>
            <c:strRef>
              <c:f>'Izvoz podatkov anketa obiskoval'!$J$325</c:f>
              <c:strCache>
                <c:ptCount val="1"/>
                <c:pt idx="0">
                  <c:v>se ne strinjam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obiskoval'!$H$326:$H$330</c:f>
              <c:strCache>
                <c:ptCount val="5"/>
                <c:pt idx="0">
                  <c:v> Na destinaciji je za obiskovalce na voljo dovolj informacij o lokalni gastronomski ponudbi in lokalnih proizvodih.</c:v>
                </c:pt>
                <c:pt idx="1">
                  <c:v> V destinaciji brez skrbi pijem vodo iz pipe.</c:v>
                </c:pt>
                <c:pt idx="2">
                  <c:v>V destinaciji je na voljo dovolj mest za ločevanje odpadkov.</c:v>
                </c:pt>
                <c:pt idx="3">
                  <c:v>Na destinaciji je na voljo dovolj informacij o varčevanju z energijo in z vodo.</c:v>
                </c:pt>
                <c:pt idx="4">
                  <c:v>Na destinaciji je na voljo dovolj informacij o skrbi za zdravje in dostopu do zdravstvene oskrbe.</c:v>
                </c:pt>
              </c:strCache>
            </c:strRef>
          </c:cat>
          <c:val>
            <c:numRef>
              <c:f>'Izvoz podatkov anketa obiskoval'!$J$326:$J$330</c:f>
              <c:numCache>
                <c:formatCode>0%</c:formatCode>
                <c:ptCount val="5"/>
                <c:pt idx="0">
                  <c:v>0.04</c:v>
                </c:pt>
                <c:pt idx="1">
                  <c:v>0.04</c:v>
                </c:pt>
                <c:pt idx="2">
                  <c:v>0.03</c:v>
                </c:pt>
                <c:pt idx="3">
                  <c:v>0.11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5-4234-BAC5-AD45B3439622}"/>
            </c:ext>
          </c:extLst>
        </c:ser>
        <c:ser>
          <c:idx val="2"/>
          <c:order val="2"/>
          <c:tx>
            <c:strRef>
              <c:f>'Izvoz podatkov anketa obiskoval'!$K$325</c:f>
              <c:strCache>
                <c:ptCount val="1"/>
                <c:pt idx="0">
                  <c:v>niti niti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obiskoval'!$H$326:$H$330</c:f>
              <c:strCache>
                <c:ptCount val="5"/>
                <c:pt idx="0">
                  <c:v> Na destinaciji je za obiskovalce na voljo dovolj informacij o lokalni gastronomski ponudbi in lokalnih proizvodih.</c:v>
                </c:pt>
                <c:pt idx="1">
                  <c:v> V destinaciji brez skrbi pijem vodo iz pipe.</c:v>
                </c:pt>
                <c:pt idx="2">
                  <c:v>V destinaciji je na voljo dovolj mest za ločevanje odpadkov.</c:v>
                </c:pt>
                <c:pt idx="3">
                  <c:v>Na destinaciji je na voljo dovolj informacij o varčevanju z energijo in z vodo.</c:v>
                </c:pt>
                <c:pt idx="4">
                  <c:v>Na destinaciji je na voljo dovolj informacij o skrbi za zdravje in dostopu do zdravstvene oskrbe.</c:v>
                </c:pt>
              </c:strCache>
            </c:strRef>
          </c:cat>
          <c:val>
            <c:numRef>
              <c:f>'Izvoz podatkov anketa obiskoval'!$K$326:$K$330</c:f>
              <c:numCache>
                <c:formatCode>0%</c:formatCode>
                <c:ptCount val="5"/>
                <c:pt idx="0">
                  <c:v>0.22</c:v>
                </c:pt>
                <c:pt idx="1">
                  <c:v>0.11</c:v>
                </c:pt>
                <c:pt idx="2">
                  <c:v>0.17</c:v>
                </c:pt>
                <c:pt idx="3">
                  <c:v>0.26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5-4234-BAC5-AD45B3439622}"/>
            </c:ext>
          </c:extLst>
        </c:ser>
        <c:ser>
          <c:idx val="3"/>
          <c:order val="3"/>
          <c:tx>
            <c:strRef>
              <c:f>'Izvoz podatkov anketa obiskoval'!$L$325</c:f>
              <c:strCache>
                <c:ptCount val="1"/>
                <c:pt idx="0">
                  <c:v>se strinjam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obiskoval'!$H$326:$H$330</c:f>
              <c:strCache>
                <c:ptCount val="5"/>
                <c:pt idx="0">
                  <c:v> Na destinaciji je za obiskovalce na voljo dovolj informacij o lokalni gastronomski ponudbi in lokalnih proizvodih.</c:v>
                </c:pt>
                <c:pt idx="1">
                  <c:v> V destinaciji brez skrbi pijem vodo iz pipe.</c:v>
                </c:pt>
                <c:pt idx="2">
                  <c:v>V destinaciji je na voljo dovolj mest za ločevanje odpadkov.</c:v>
                </c:pt>
                <c:pt idx="3">
                  <c:v>Na destinaciji je na voljo dovolj informacij o varčevanju z energijo in z vodo.</c:v>
                </c:pt>
                <c:pt idx="4">
                  <c:v>Na destinaciji je na voljo dovolj informacij o skrbi za zdravje in dostopu do zdravstvene oskrbe.</c:v>
                </c:pt>
              </c:strCache>
            </c:strRef>
          </c:cat>
          <c:val>
            <c:numRef>
              <c:f>'Izvoz podatkov anketa obiskoval'!$L$326:$L$330</c:f>
              <c:numCache>
                <c:formatCode>0%</c:formatCode>
                <c:ptCount val="5"/>
                <c:pt idx="0">
                  <c:v>0.47</c:v>
                </c:pt>
                <c:pt idx="1">
                  <c:v>0.23</c:v>
                </c:pt>
                <c:pt idx="2">
                  <c:v>0.37</c:v>
                </c:pt>
                <c:pt idx="3">
                  <c:v>0.37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5-4234-BAC5-AD45B3439622}"/>
            </c:ext>
          </c:extLst>
        </c:ser>
        <c:ser>
          <c:idx val="4"/>
          <c:order val="4"/>
          <c:tx>
            <c:strRef>
              <c:f>'Izvoz podatkov anketa obiskoval'!$M$325</c:f>
              <c:strCache>
                <c:ptCount val="1"/>
                <c:pt idx="0">
                  <c:v>povsem se strinjam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obiskoval'!$H$326:$H$330</c:f>
              <c:strCache>
                <c:ptCount val="5"/>
                <c:pt idx="0">
                  <c:v> Na destinaciji je za obiskovalce na voljo dovolj informacij o lokalni gastronomski ponudbi in lokalnih proizvodih.</c:v>
                </c:pt>
                <c:pt idx="1">
                  <c:v> V destinaciji brez skrbi pijem vodo iz pipe.</c:v>
                </c:pt>
                <c:pt idx="2">
                  <c:v>V destinaciji je na voljo dovolj mest za ločevanje odpadkov.</c:v>
                </c:pt>
                <c:pt idx="3">
                  <c:v>Na destinaciji je na voljo dovolj informacij o varčevanju z energijo in z vodo.</c:v>
                </c:pt>
                <c:pt idx="4">
                  <c:v>Na destinaciji je na voljo dovolj informacij o skrbi za zdravje in dostopu do zdravstvene oskrbe.</c:v>
                </c:pt>
              </c:strCache>
            </c:strRef>
          </c:cat>
          <c:val>
            <c:numRef>
              <c:f>'Izvoz podatkov anketa obiskoval'!$M$326:$M$330</c:f>
              <c:numCache>
                <c:formatCode>0%</c:formatCode>
                <c:ptCount val="5"/>
                <c:pt idx="0">
                  <c:v>0.26</c:v>
                </c:pt>
                <c:pt idx="1">
                  <c:v>0.57999999999999996</c:v>
                </c:pt>
                <c:pt idx="2">
                  <c:v>0.42</c:v>
                </c:pt>
                <c:pt idx="3">
                  <c:v>0.23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5-4234-BAC5-AD45B34396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8016816"/>
        <c:axId val="1668012240"/>
      </c:barChart>
      <c:catAx>
        <c:axId val="166801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668012240"/>
        <c:crosses val="autoZero"/>
        <c:auto val="1"/>
        <c:lblAlgn val="ctr"/>
        <c:lblOffset val="100"/>
        <c:noMultiLvlLbl val="0"/>
      </c:catAx>
      <c:valAx>
        <c:axId val="166801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66801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Katero obliko prevoza (bo)ste uporabljali med bivanjem?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D1-44D4-AB27-1DED5B49E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D1-44D4-AB27-1DED5B49E9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D1-44D4-AB27-1DED5B49E9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D1-44D4-AB27-1DED5B49E9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D1-44D4-AB27-1DED5B49E9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D1-44D4-AB27-1DED5B49E9E3}"/>
              </c:ext>
            </c:extLst>
          </c:dPt>
          <c:dLbls>
            <c:dLbl>
              <c:idx val="3"/>
              <c:layout>
                <c:manualLayout>
                  <c:x val="0"/>
                  <c:y val="-5.2910684151810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D1-44D4-AB27-1DED5B49E9E3}"/>
                </c:ext>
              </c:extLst>
            </c:dLbl>
            <c:dLbl>
              <c:idx val="4"/>
              <c:layout>
                <c:manualLayout>
                  <c:x val="-4.4061302681992334E-2"/>
                  <c:y val="-1.9240248782476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D1-44D4-AB27-1DED5B49E9E3}"/>
                </c:ext>
              </c:extLst>
            </c:dLbl>
            <c:dLbl>
              <c:idx val="5"/>
              <c:layout>
                <c:manualLayout>
                  <c:x val="0.56609195402298851"/>
                  <c:y val="0.125061711772362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6825655413764"/>
                      <c:h val="0.16738561946688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6D1-44D4-AB27-1DED5B49E9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obiskoval'!$H$122:$H$127</c:f>
              <c:strCache>
                <c:ptCount val="6"/>
                <c:pt idx="0">
                  <c:v>avto</c:v>
                </c:pt>
                <c:pt idx="1">
                  <c:v>avtobus</c:v>
                </c:pt>
                <c:pt idx="2">
                  <c:v>drugo</c:v>
                </c:pt>
                <c:pt idx="3">
                  <c:v>bivalno vozilo/kombi</c:v>
                </c:pt>
                <c:pt idx="4">
                  <c:v>kolo</c:v>
                </c:pt>
                <c:pt idx="5">
                  <c:v>hodil/a bom peš</c:v>
                </c:pt>
              </c:strCache>
            </c:strRef>
          </c:cat>
          <c:val>
            <c:numRef>
              <c:f>'Izvoz podatkov anketa obiskoval'!$I$122:$I$127</c:f>
              <c:numCache>
                <c:formatCode>0%</c:formatCode>
                <c:ptCount val="6"/>
                <c:pt idx="0">
                  <c:v>0.62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0.13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D1-44D4-AB27-1DED5B49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Katero obliko prevoza ste uporabili, da ste prišli do destinacije?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AC-4456-A33F-72AEB7FFC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AC-4456-A33F-72AEB7FFC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AC-4456-A33F-72AEB7FFC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AC-4456-A33F-72AEB7FFC1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AC-4456-A33F-72AEB7FFC1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AC-4456-A33F-72AEB7FFC18C}"/>
              </c:ext>
            </c:extLst>
          </c:dPt>
          <c:dLbls>
            <c:dLbl>
              <c:idx val="5"/>
              <c:layout>
                <c:manualLayout>
                  <c:x val="0.33833333333333332"/>
                  <c:y val="0.106714822016558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AC-4456-A33F-72AEB7FFC18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obiskoval'!$H$91:$H$97</c:f>
              <c:strCache>
                <c:ptCount val="7"/>
                <c:pt idx="0">
                  <c:v>avto</c:v>
                </c:pt>
                <c:pt idx="1">
                  <c:v>avtobus</c:v>
                </c:pt>
                <c:pt idx="2">
                  <c:v>vlak</c:v>
                </c:pt>
                <c:pt idx="3">
                  <c:v>kolo</c:v>
                </c:pt>
                <c:pt idx="4">
                  <c:v>motor</c:v>
                </c:pt>
                <c:pt idx="5">
                  <c:v>bivalno vozilo/kombi</c:v>
                </c:pt>
                <c:pt idx="6">
                  <c:v>ostalo</c:v>
                </c:pt>
              </c:strCache>
            </c:strRef>
          </c:cat>
          <c:val>
            <c:numRef>
              <c:f>'Izvoz podatkov anketa obiskoval'!$I$91:$I$96</c:f>
              <c:numCache>
                <c:formatCode>0%</c:formatCode>
                <c:ptCount val="6"/>
                <c:pt idx="0">
                  <c:v>0.77</c:v>
                </c:pt>
                <c:pt idx="1">
                  <c:v>0.1</c:v>
                </c:pt>
                <c:pt idx="2">
                  <c:v>0.05</c:v>
                </c:pt>
                <c:pt idx="3">
                  <c:v>0.11</c:v>
                </c:pt>
                <c:pt idx="4">
                  <c:v>0.08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AC-4456-A33F-72AEB7FFC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Zadovoljstvo (povpr.=4,08) in namera ponovnega obiska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Povprečje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Sheet1!$B$5:$B$6</c:f>
              <c:strCache>
                <c:ptCount val="2"/>
                <c:pt idx="0">
                  <c:v>Na splošno sem zadovoljen s turistično ponudbo</c:v>
                </c:pt>
                <c:pt idx="1">
                  <c:v>Destinacijo želim obiskati tudi v prihodnje.</c:v>
                </c:pt>
              </c:strCache>
            </c:strRef>
          </c:cat>
          <c:val>
            <c:numRef>
              <c:f>Sheet1!$C$5:$C$6</c:f>
            </c:numRef>
          </c:val>
          <c:extLst>
            <c:ext xmlns:c16="http://schemas.microsoft.com/office/drawing/2014/chart" uri="{C3380CC4-5D6E-409C-BE32-E72D297353CC}">
              <c16:uniqueId val="{00000000-E402-4011-8F40-F04801BA4004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Tuji gosti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Sheet1!$B$5:$B$6</c:f>
              <c:strCache>
                <c:ptCount val="2"/>
                <c:pt idx="0">
                  <c:v>Na splošno sem zadovoljen s turistično ponudbo</c:v>
                </c:pt>
                <c:pt idx="1">
                  <c:v>Destinacijo želim obiskati tudi v prihodnje.</c:v>
                </c:pt>
              </c:strCache>
            </c:strRef>
          </c:cat>
          <c:val>
            <c:numRef>
              <c:f>Sheet1!$D$5:$D$6</c:f>
              <c:numCache>
                <c:formatCode>General</c:formatCode>
                <c:ptCount val="2"/>
                <c:pt idx="0">
                  <c:v>4.04</c:v>
                </c:pt>
                <c:pt idx="1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2-4011-8F40-F04801BA4004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Domači gosti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Sheet1!$B$5:$B$6</c:f>
              <c:strCache>
                <c:ptCount val="2"/>
                <c:pt idx="0">
                  <c:v>Na splošno sem zadovoljen s turistično ponudbo</c:v>
                </c:pt>
                <c:pt idx="1">
                  <c:v>Destinacijo želim obiskati tudi v prihodnje.</c:v>
                </c:pt>
              </c:strCache>
            </c:strRef>
          </c:cat>
          <c:val>
            <c:numRef>
              <c:f>Sheet1!$E$5:$E$6</c:f>
              <c:numCache>
                <c:formatCode>General</c:formatCode>
                <c:ptCount val="2"/>
                <c:pt idx="0">
                  <c:v>4.08</c:v>
                </c:pt>
                <c:pt idx="1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2-4011-8F40-F04801BA4004}"/>
            </c:ext>
          </c:extLst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Prvič v Velenju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351377952755895"/>
                  <c:y val="9.80392156862745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02-4011-8F40-F04801BA4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Sheet1!$B$5:$B$6</c:f>
              <c:strCache>
                <c:ptCount val="2"/>
                <c:pt idx="0">
                  <c:v>Na splošno sem zadovoljen s turistično ponudbo</c:v>
                </c:pt>
                <c:pt idx="1">
                  <c:v>Destinacijo želim obiskati tudi v prihodnje.</c:v>
                </c:pt>
              </c:strCache>
            </c:strRef>
          </c:cat>
          <c:val>
            <c:numRef>
              <c:f>Sheet1!$F$5:$F$6</c:f>
              <c:numCache>
                <c:formatCode>General</c:formatCode>
                <c:ptCount val="2"/>
                <c:pt idx="0">
                  <c:v>4.1100000000000003</c:v>
                </c:pt>
                <c:pt idx="1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02-4011-8F40-F04801BA4004}"/>
            </c:ext>
          </c:extLst>
        </c:ser>
        <c:ser>
          <c:idx val="4"/>
          <c:order val="4"/>
          <c:tx>
            <c:strRef>
              <c:f>Sheet1!$G$4</c:f>
              <c:strCache>
                <c:ptCount val="1"/>
                <c:pt idx="0">
                  <c:v>Ponovno obiskali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Sheet1!$B$5:$B$6</c:f>
              <c:strCache>
                <c:ptCount val="2"/>
                <c:pt idx="0">
                  <c:v>Na splošno sem zadovoljen s turistično ponudbo</c:v>
                </c:pt>
                <c:pt idx="1">
                  <c:v>Destinacijo želim obiskati tudi v prihodnje.</c:v>
                </c:pt>
              </c:strCache>
            </c:strRef>
          </c:cat>
          <c:val>
            <c:numRef>
              <c:f>Sheet1!$G$5:$G$6</c:f>
              <c:numCache>
                <c:formatCode>General</c:formatCode>
                <c:ptCount val="2"/>
                <c:pt idx="0">
                  <c:v>4.07</c:v>
                </c:pt>
                <c:pt idx="1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02-4011-8F40-F04801BA40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0673088"/>
        <c:axId val="1530656032"/>
      </c:barChart>
      <c:catAx>
        <c:axId val="1530673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530656032"/>
        <c:crosses val="autoZero"/>
        <c:auto val="1"/>
        <c:lblAlgn val="ctr"/>
        <c:lblOffset val="100"/>
        <c:noMultiLvlLbl val="0"/>
      </c:catAx>
      <c:valAx>
        <c:axId val="1530656032"/>
        <c:scaling>
          <c:orientation val="minMax"/>
          <c:min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06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Zadovoljstvo s posameznimi elementi ponudbe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Povprečje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Sheet1!$B$7:$B$20</c:f>
              <c:strCache>
                <c:ptCount val="14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znamenitosti</c:v>
                </c:pt>
                <c:pt idx="4">
                  <c:v>potovanje s kolesi / pešačenje</c:v>
                </c:pt>
                <c:pt idx="5">
                  <c:v>javni prevoz</c:v>
                </c:pt>
                <c:pt idx="6">
                  <c:v>urejenost okolice</c:v>
                </c:pt>
                <c:pt idx="7">
                  <c:v>ponudba dobrega počutja</c:v>
                </c:pt>
                <c:pt idx="8">
                  <c:v>možnosti kolesarjenja / pohodništva </c:v>
                </c:pt>
                <c:pt idx="9">
                  <c:v>kulturne vsebine </c:v>
                </c:pt>
                <c:pt idx="10">
                  <c:v>prijaznost domačinov</c:v>
                </c:pt>
                <c:pt idx="11">
                  <c:v>občutek varnosti</c:v>
                </c:pt>
                <c:pt idx="12">
                  <c:v>vrednost za denar</c:v>
                </c:pt>
                <c:pt idx="13">
                  <c:v>dostopnost tur. informacij</c:v>
                </c:pt>
              </c:strCache>
            </c:strRef>
          </c:cat>
          <c:val>
            <c:numRef>
              <c:f>Sheet1!$C$7:$C$20</c:f>
            </c:numRef>
          </c:val>
          <c:extLst>
            <c:ext xmlns:c16="http://schemas.microsoft.com/office/drawing/2014/chart" uri="{C3380CC4-5D6E-409C-BE32-E72D297353CC}">
              <c16:uniqueId val="{00000000-DAFC-48F7-896F-A80DBCF0558E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Tuji gosti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Sheet1!$B$7:$B$20</c:f>
              <c:strCache>
                <c:ptCount val="14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znamenitosti</c:v>
                </c:pt>
                <c:pt idx="4">
                  <c:v>potovanje s kolesi / pešačenje</c:v>
                </c:pt>
                <c:pt idx="5">
                  <c:v>javni prevoz</c:v>
                </c:pt>
                <c:pt idx="6">
                  <c:v>urejenost okolice</c:v>
                </c:pt>
                <c:pt idx="7">
                  <c:v>ponudba dobrega počutja</c:v>
                </c:pt>
                <c:pt idx="8">
                  <c:v>možnosti kolesarjenja / pohodništva </c:v>
                </c:pt>
                <c:pt idx="9">
                  <c:v>kulturne vsebine </c:v>
                </c:pt>
                <c:pt idx="10">
                  <c:v>prijaznost domačinov</c:v>
                </c:pt>
                <c:pt idx="11">
                  <c:v>občutek varnosti</c:v>
                </c:pt>
                <c:pt idx="12">
                  <c:v>vrednost za denar</c:v>
                </c:pt>
                <c:pt idx="13">
                  <c:v>dostopnost tur. informacij</c:v>
                </c:pt>
              </c:strCache>
            </c:strRef>
          </c:cat>
          <c:val>
            <c:numRef>
              <c:f>Sheet1!$D$7:$D$20</c:f>
              <c:numCache>
                <c:formatCode>General</c:formatCode>
                <c:ptCount val="14"/>
                <c:pt idx="0">
                  <c:v>3.92</c:v>
                </c:pt>
                <c:pt idx="1">
                  <c:v>4.0199999999999996</c:v>
                </c:pt>
                <c:pt idx="2">
                  <c:v>3.76</c:v>
                </c:pt>
                <c:pt idx="3">
                  <c:v>3.94</c:v>
                </c:pt>
                <c:pt idx="4">
                  <c:v>4.26</c:v>
                </c:pt>
                <c:pt idx="5">
                  <c:v>4.12</c:v>
                </c:pt>
                <c:pt idx="6">
                  <c:v>4.45</c:v>
                </c:pt>
                <c:pt idx="7">
                  <c:v>4.0999999999999996</c:v>
                </c:pt>
                <c:pt idx="8">
                  <c:v>4.18</c:v>
                </c:pt>
                <c:pt idx="9">
                  <c:v>4.0599999999999996</c:v>
                </c:pt>
                <c:pt idx="10">
                  <c:v>4.54</c:v>
                </c:pt>
                <c:pt idx="11">
                  <c:v>4.59</c:v>
                </c:pt>
                <c:pt idx="12">
                  <c:v>4.18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C-48F7-896F-A80DBCF0558E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Domači gosti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Sheet1!$B$7:$B$20</c:f>
              <c:strCache>
                <c:ptCount val="14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znamenitosti</c:v>
                </c:pt>
                <c:pt idx="4">
                  <c:v>potovanje s kolesi / pešačenje</c:v>
                </c:pt>
                <c:pt idx="5">
                  <c:v>javni prevoz</c:v>
                </c:pt>
                <c:pt idx="6">
                  <c:v>urejenost okolice</c:v>
                </c:pt>
                <c:pt idx="7">
                  <c:v>ponudba dobrega počutja</c:v>
                </c:pt>
                <c:pt idx="8">
                  <c:v>možnosti kolesarjenja / pohodništva </c:v>
                </c:pt>
                <c:pt idx="9">
                  <c:v>kulturne vsebine </c:v>
                </c:pt>
                <c:pt idx="10">
                  <c:v>prijaznost domačinov</c:v>
                </c:pt>
                <c:pt idx="11">
                  <c:v>občutek varnosti</c:v>
                </c:pt>
                <c:pt idx="12">
                  <c:v>vrednost za denar</c:v>
                </c:pt>
                <c:pt idx="13">
                  <c:v>dostopnost tur. informacij</c:v>
                </c:pt>
              </c:strCache>
            </c:strRef>
          </c:cat>
          <c:val>
            <c:numRef>
              <c:f>Sheet1!$E$7:$E$20</c:f>
              <c:numCache>
                <c:formatCode>General</c:formatCode>
                <c:ptCount val="14"/>
                <c:pt idx="0">
                  <c:v>3.85</c:v>
                </c:pt>
                <c:pt idx="1">
                  <c:v>4.1500000000000004</c:v>
                </c:pt>
                <c:pt idx="2">
                  <c:v>3.79</c:v>
                </c:pt>
                <c:pt idx="3">
                  <c:v>4.0599999999999996</c:v>
                </c:pt>
                <c:pt idx="4">
                  <c:v>4.51</c:v>
                </c:pt>
                <c:pt idx="5">
                  <c:v>4.12</c:v>
                </c:pt>
                <c:pt idx="6">
                  <c:v>4.55</c:v>
                </c:pt>
                <c:pt idx="7">
                  <c:v>4.1399999999999997</c:v>
                </c:pt>
                <c:pt idx="8">
                  <c:v>4.37</c:v>
                </c:pt>
                <c:pt idx="9">
                  <c:v>4</c:v>
                </c:pt>
                <c:pt idx="10">
                  <c:v>4.28</c:v>
                </c:pt>
                <c:pt idx="11">
                  <c:v>4.3899999999999997</c:v>
                </c:pt>
                <c:pt idx="12">
                  <c:v>4.1500000000000004</c:v>
                </c:pt>
                <c:pt idx="1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C-48F7-896F-A80DBCF055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0673088"/>
        <c:axId val="1530656032"/>
      </c:barChart>
      <c:catAx>
        <c:axId val="1530673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530656032"/>
        <c:crosses val="autoZero"/>
        <c:auto val="1"/>
        <c:lblAlgn val="ctr"/>
        <c:lblOffset val="100"/>
        <c:noMultiLvlLbl val="0"/>
      </c:catAx>
      <c:valAx>
        <c:axId val="1530656032"/>
        <c:scaling>
          <c:orientation val="minMax"/>
          <c:min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06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Ali poznate slovensko znamko za trajnost v turizmu Slovenia Green?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Sheet1!$C$34:$C$35</c:f>
            </c:numRef>
          </c:val>
          <c:extLst>
            <c:ext xmlns:c16="http://schemas.microsoft.com/office/drawing/2014/chart" uri="{C3380CC4-5D6E-409C-BE32-E72D297353CC}">
              <c16:uniqueId val="{00000000-62C1-483D-9414-456FBF30FD3A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Sheet1!$D$34:$D$35</c:f>
              <c:numCache>
                <c:formatCode>0%</c:formatCode>
                <c:ptCount val="2"/>
                <c:pt idx="0">
                  <c:v>0.27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1-483D-9414-456FBF30FD3A}"/>
            </c:ext>
          </c:extLst>
        </c:ser>
        <c:ser>
          <c:idx val="2"/>
          <c:order val="2"/>
          <c:tx>
            <c:strRef>
              <c:f>Sheet1!$E$33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Sheet1!$E$34:$E$35</c:f>
              <c:numCache>
                <c:formatCode>0%</c:formatCode>
                <c:ptCount val="2"/>
                <c:pt idx="0">
                  <c:v>0.73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1-483D-9414-456FBF30FD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2293072"/>
        <c:axId val="1622290160"/>
      </c:barChart>
      <c:catAx>
        <c:axId val="16222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622290160"/>
        <c:crosses val="autoZero"/>
        <c:auto val="1"/>
        <c:lblAlgn val="ctr"/>
        <c:lblOffset val="100"/>
        <c:noMultiLvlLbl val="0"/>
      </c:catAx>
      <c:valAx>
        <c:axId val="1622290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222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Ali ste pripravljeni zmanjšati svoj ogljični odtis?</a:t>
            </a:r>
          </a:p>
        </c:rich>
      </c:tx>
      <c:layout>
        <c:manualLayout>
          <c:xMode val="edge"/>
          <c:yMode val="edge"/>
          <c:x val="0.1592861686489008"/>
          <c:y val="2.0833333333333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Sheet1!$C$34:$C$35</c:f>
            </c:numRef>
          </c:val>
          <c:extLst>
            <c:ext xmlns:c16="http://schemas.microsoft.com/office/drawing/2014/chart" uri="{C3380CC4-5D6E-409C-BE32-E72D297353CC}">
              <c16:uniqueId val="{00000000-9CAF-4551-A449-F2ADAB76BB85}"/>
            </c:ext>
          </c:extLst>
        </c:ser>
        <c:ser>
          <c:idx val="1"/>
          <c:order val="1"/>
          <c:tx>
            <c:strRef>
              <c:f>Sheet1!$D$33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Sheet1!$D$34:$D$35</c:f>
              <c:numCache>
                <c:formatCode>0%</c:formatCode>
                <c:ptCount val="2"/>
                <c:pt idx="0">
                  <c:v>0.57999999999999996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F-4551-A449-F2ADAB76BB85}"/>
            </c:ext>
          </c:extLst>
        </c:ser>
        <c:ser>
          <c:idx val="2"/>
          <c:order val="2"/>
          <c:tx>
            <c:strRef>
              <c:f>Sheet1!$E$33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Sheet1!$E$34:$E$35</c:f>
              <c:numCache>
                <c:formatCode>0%</c:formatCode>
                <c:ptCount val="2"/>
                <c:pt idx="0">
                  <c:v>0.12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AF-4551-A449-F2ADAB76BB85}"/>
            </c:ext>
          </c:extLst>
        </c:ser>
        <c:ser>
          <c:idx val="3"/>
          <c:order val="3"/>
          <c:tx>
            <c:strRef>
              <c:f>Sheet1!$F$33</c:f>
              <c:strCache>
                <c:ptCount val="1"/>
                <c:pt idx="0">
                  <c:v>Ne vem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Sheet1!$B$34:$B$35</c:f>
              <c:strCache>
                <c:ptCount val="2"/>
                <c:pt idx="0">
                  <c:v>Tuji</c:v>
                </c:pt>
                <c:pt idx="1">
                  <c:v>Domači</c:v>
                </c:pt>
              </c:strCache>
            </c:strRef>
          </c:cat>
          <c:val>
            <c:numRef>
              <c:f>Sheet1!$F$34:$F$35</c:f>
              <c:numCache>
                <c:formatCode>0%</c:formatCode>
                <c:ptCount val="2"/>
                <c:pt idx="0">
                  <c:v>0.31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AF-4551-A449-F2ADAB76BB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2293072"/>
        <c:axId val="1622290160"/>
      </c:barChart>
      <c:catAx>
        <c:axId val="16222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622290160"/>
        <c:crosses val="autoZero"/>
        <c:auto val="1"/>
        <c:lblAlgn val="ctr"/>
        <c:lblOffset val="100"/>
        <c:noMultiLvlLbl val="0"/>
      </c:catAx>
      <c:valAx>
        <c:axId val="1622290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222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Prevoz</a:t>
            </a:r>
          </a:p>
        </c:rich>
      </c:tx>
      <c:layout>
        <c:manualLayout>
          <c:xMode val="edge"/>
          <c:yMode val="edge"/>
          <c:x val="0.37318965517241381"/>
          <c:y val="2.2650182862327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80-4D9B-AE09-593351DE24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80-4D9B-AE09-593351DE24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80-4D9B-AE09-593351DE24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80-4D9B-AE09-593351DE24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80-4D9B-AE09-593351DE24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80-4D9B-AE09-593351DE2466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80-4D9B-AE09-593351DE246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obiskoval'!$H$91:$H$96</c:f>
              <c:strCache>
                <c:ptCount val="6"/>
                <c:pt idx="0">
                  <c:v>avto</c:v>
                </c:pt>
                <c:pt idx="1">
                  <c:v>avtobus</c:v>
                </c:pt>
                <c:pt idx="2">
                  <c:v>vlak</c:v>
                </c:pt>
                <c:pt idx="3">
                  <c:v>kolo</c:v>
                </c:pt>
                <c:pt idx="4">
                  <c:v>motor</c:v>
                </c:pt>
                <c:pt idx="5">
                  <c:v>ostalo</c:v>
                </c:pt>
              </c:strCache>
            </c:strRef>
          </c:cat>
          <c:val>
            <c:numRef>
              <c:f>'Izvoz podatkov anketa obiskoval'!$I$91:$I$96</c:f>
              <c:numCache>
                <c:formatCode>0%</c:formatCode>
                <c:ptCount val="6"/>
                <c:pt idx="0">
                  <c:v>0.65</c:v>
                </c:pt>
                <c:pt idx="1">
                  <c:v>0.08</c:v>
                </c:pt>
                <c:pt idx="2">
                  <c:v>0.04</c:v>
                </c:pt>
                <c:pt idx="3">
                  <c:v>0.09</c:v>
                </c:pt>
                <c:pt idx="4">
                  <c:v>0.06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80-4D9B-AE09-593351DE2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4568194035986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'Izvoz podatkov anketa obiskoval'!$H$226</c:f>
              <c:strCache>
                <c:ptCount val="1"/>
                <c:pt idx="0">
                  <c:v>Velenje se mi zdi družinam prijazna destinacija.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1-4C6E-BB67-06AC5D1D90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1-4C6E-BB67-06AC5D1D90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1-4C6E-BB67-06AC5D1D90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1-4C6E-BB67-06AC5D1D90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51-4C6E-BB67-06AC5D1D904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1-4C6E-BB67-06AC5D1D90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51-4C6E-BB67-06AC5D1D9040}"/>
                </c:ext>
              </c:extLst>
            </c:dLbl>
            <c:dLbl>
              <c:idx val="2"/>
              <c:layout>
                <c:manualLayout>
                  <c:x val="0.12121212121212112"/>
                  <c:y val="8.01997262800544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51-4C6E-BB67-06AC5D1D904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obiskoval'!$I$225:$M$225</c:f>
              <c:strCache>
                <c:ptCount val="5"/>
                <c:pt idx="0">
                  <c:v>sploh se ne strinjam</c:v>
                </c:pt>
                <c:pt idx="1">
                  <c:v>se ne strinjam</c:v>
                </c:pt>
                <c:pt idx="2">
                  <c:v>niti niti</c:v>
                </c:pt>
                <c:pt idx="3">
                  <c:v>se strinjam</c:v>
                </c:pt>
                <c:pt idx="4">
                  <c:v>povsem se strinjam</c:v>
                </c:pt>
              </c:strCache>
            </c:strRef>
          </c:cat>
          <c:val>
            <c:numRef>
              <c:f>'Izvoz podatkov anketa obiskoval'!$I$226:$M$226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0.05</c:v>
                </c:pt>
                <c:pt idx="3">
                  <c:v>0.37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51-4C6E-BB67-06AC5D1D9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4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Kako bi opisali destinacijo?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4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'Izvoz podatkov anketa obiskoval'!$H$306:$H$312</c:f>
              <c:strCache>
                <c:ptCount val="7"/>
                <c:pt idx="0">
                  <c:v>Zanimiva</c:v>
                </c:pt>
                <c:pt idx="1">
                  <c:v>Lepa</c:v>
                </c:pt>
                <c:pt idx="2">
                  <c:v>Prijetna</c:v>
                </c:pt>
                <c:pt idx="3">
                  <c:v>Odlična, Dobra, OK…</c:v>
                </c:pt>
                <c:pt idx="4">
                  <c:v>Zabavna</c:v>
                </c:pt>
                <c:pt idx="5">
                  <c:v>Sproščena, Zelena, Jezero, Plaža…</c:v>
                </c:pt>
                <c:pt idx="6">
                  <c:v>Čista, Urejena, Raznolika…</c:v>
                </c:pt>
              </c:strCache>
            </c:strRef>
          </c:cat>
          <c:val>
            <c:numRef>
              <c:f>'Izvoz podatkov anketa obiskoval'!$I$306:$I$312</c:f>
              <c:numCache>
                <c:formatCode>0%</c:formatCode>
                <c:ptCount val="7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8-4E63-B10D-A0FE1D145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1512239"/>
        <c:axId val="1541511823"/>
      </c:barChart>
      <c:catAx>
        <c:axId val="1541512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2E765E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541511823"/>
        <c:crosses val="autoZero"/>
        <c:auto val="1"/>
        <c:lblAlgn val="ctr"/>
        <c:lblOffset val="100"/>
        <c:noMultiLvlLbl val="0"/>
      </c:catAx>
      <c:valAx>
        <c:axId val="1541511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541512239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0" i="0" u="none" strike="noStrike" kern="1200" spc="0" baseline="0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Na splošno sem zadovoljen s turistično ponudbo v Velenju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'Izvoz podatkov anketa obiskoval'!$H$237</c:f>
              <c:strCache>
                <c:ptCount val="1"/>
                <c:pt idx="0">
                  <c:v>Na splošno sem zadovoljen s turistično ponudbo v Velenju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CC-45CE-80C8-1C28AF6B27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C-45CE-80C8-1C28AF6B27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C-45CE-80C8-1C28AF6B27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CC-45CE-80C8-1C28AF6B27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CC-45CE-80C8-1C28AF6B27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C-45CE-80C8-1C28AF6B27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C-45CE-80C8-1C28AF6B27FA}"/>
                </c:ext>
              </c:extLst>
            </c:dLbl>
            <c:dLbl>
              <c:idx val="2"/>
              <c:layout>
                <c:manualLayout>
                  <c:x val="0.13725490196078433"/>
                  <c:y val="8.00639408283347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C-45CE-80C8-1C28AF6B27FA}"/>
                </c:ext>
              </c:extLst>
            </c:dLbl>
            <c:dLbl>
              <c:idx val="3"/>
              <c:layout>
                <c:manualLayout>
                  <c:x val="0.17892156862745107"/>
                  <c:y val="-3.75299722632819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CC-45CE-80C8-1C28AF6B27FA}"/>
                </c:ext>
              </c:extLst>
            </c:dLbl>
            <c:dLbl>
              <c:idx val="4"/>
              <c:layout>
                <c:manualLayout>
                  <c:x val="-6.6176470588235295E-2"/>
                  <c:y val="0.137609898298700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CC-45CE-80C8-1C28AF6B27F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obiskoval'!$I$236:$M$236</c:f>
              <c:strCache>
                <c:ptCount val="5"/>
                <c:pt idx="0">
                  <c:v>sploh se ne strinjam</c:v>
                </c:pt>
                <c:pt idx="1">
                  <c:v>se ne strinjam</c:v>
                </c:pt>
                <c:pt idx="2">
                  <c:v>niti niti</c:v>
                </c:pt>
                <c:pt idx="3">
                  <c:v>se strinjam</c:v>
                </c:pt>
                <c:pt idx="4">
                  <c:v>povsem se strinjam</c:v>
                </c:pt>
              </c:strCache>
            </c:strRef>
          </c:cat>
          <c:val>
            <c:numRef>
              <c:f>'Izvoz podatkov anketa obiskoval'!$I$237:$M$237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0.09</c:v>
                </c:pt>
                <c:pt idx="3">
                  <c:v>0.66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CC-45CE-80C8-1C28AF6B2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s-Latn-BA" sz="20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defRPr>
            </a:pPr>
            <a:r>
              <a:rPr lang="bs-Latn-BA" sz="2000" b="0" i="0" u="none" strike="noStrike" kern="1200" spc="0" baseline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V kolikšni meri so bila tekom bivanja na destinaciji dosežena vaša pričakovanja?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s-Latn-BA" sz="2000" b="0" i="0" u="none" strike="noStrike" kern="1200" spc="0" baseline="0">
              <a:solidFill>
                <a:srgbClr val="2E765E"/>
              </a:solidFill>
              <a:latin typeface="Open Sans"/>
              <a:ea typeface="Open Sans"/>
              <a:cs typeface="Open Sans"/>
            </a:defRPr>
          </a:pPr>
          <a:endParaRPr lang="en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F-4855-AAC3-E297687275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F-4855-AAC3-E297687275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F-4855-AAC3-E297687275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7F-4855-AAC3-E297687275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7F-4855-AAC3-E29768727599}"/>
              </c:ext>
            </c:extLst>
          </c:dPt>
          <c:dLbls>
            <c:dLbl>
              <c:idx val="0"/>
              <c:layout>
                <c:manualLayout>
                  <c:x val="0.21255595654709811"/>
                  <c:y val="0.178403755868544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58318751822689"/>
                      <c:h val="0.26755240102029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7F-4855-AAC3-E29768727599}"/>
                </c:ext>
              </c:extLst>
            </c:dLbl>
            <c:dLbl>
              <c:idx val="1"/>
              <c:layout>
                <c:manualLayout>
                  <c:x val="-6.9444444444444441E-3"/>
                  <c:y val="0.382629107981220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F-4855-AAC3-E29768727599}"/>
                </c:ext>
              </c:extLst>
            </c:dLbl>
            <c:dLbl>
              <c:idx val="2"/>
              <c:layout>
                <c:manualLayout>
                  <c:x val="3.9351851851851853E-2"/>
                  <c:y val="-4.69483568075118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4356226305046"/>
                      <c:h val="0.26755240102029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A7F-4855-AAC3-E29768727599}"/>
                </c:ext>
              </c:extLst>
            </c:dLbl>
            <c:dLbl>
              <c:idx val="3"/>
              <c:layout>
                <c:manualLayout>
                  <c:x val="-0.25925925925925924"/>
                  <c:y val="7.74647887323943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F-4855-AAC3-E297687275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7F-4855-AAC3-E2976872759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'Izvoz podatkov anketa obiskoval'!$H$256:$H$260</c:f>
              <c:strCache>
                <c:ptCount val="5"/>
                <c:pt idx="0">
                  <c:v>1-močno nad pričakovanji</c:v>
                </c:pt>
                <c:pt idx="1">
                  <c:v>2-nekoliko nad</c:v>
                </c:pt>
                <c:pt idx="2">
                  <c:v>3-izpolnjena pričakovanja</c:v>
                </c:pt>
                <c:pt idx="3">
                  <c:v>4-nekoliko pod</c:v>
                </c:pt>
                <c:pt idx="4">
                  <c:v>5-močno pod pričakovanji</c:v>
                </c:pt>
              </c:strCache>
            </c:strRef>
          </c:cat>
          <c:val>
            <c:numRef>
              <c:f>'Izvoz podatkov anketa obiskoval'!$I$256:$I$260</c:f>
              <c:numCache>
                <c:formatCode>0%</c:formatCode>
                <c:ptCount val="5"/>
                <c:pt idx="0">
                  <c:v>0.08</c:v>
                </c:pt>
                <c:pt idx="1">
                  <c:v>0.25</c:v>
                </c:pt>
                <c:pt idx="2">
                  <c:v>0.63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7F-4855-AAC3-E29768727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51356080489937"/>
          <c:y val="7.407407407407407E-2"/>
          <c:w val="0.5418823272090989"/>
          <c:h val="0.84167468649752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'Izvoz podatkov anketa obiskoval'!$L$251</c:f>
              <c:strCache>
                <c:ptCount val="1"/>
                <c:pt idx="0">
                  <c:v>zelo nezadovoljen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'Izvoz podatkov anketa obiskoval'!$K$252:$K$258</c:f>
              <c:strCache>
                <c:ptCount val="7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dostopa do in na območju znamenitosti</c:v>
                </c:pt>
                <c:pt idx="4">
                  <c:v>možnost potovanja peš ali s kolesom</c:v>
                </c:pt>
                <c:pt idx="5">
                  <c:v>javni prevoz</c:v>
                </c:pt>
                <c:pt idx="6">
                  <c:v>urejenost okolice</c:v>
                </c:pt>
              </c:strCache>
            </c:strRef>
          </c:cat>
          <c:val>
            <c:numRef>
              <c:f>'Izvoz podatkov anketa obiskoval'!$L$252:$L$258</c:f>
              <c:numCache>
                <c:formatCode>0%</c:formatCode>
                <c:ptCount val="7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4-4F0B-9165-789146A43806}"/>
            </c:ext>
          </c:extLst>
        </c:ser>
        <c:ser>
          <c:idx val="1"/>
          <c:order val="1"/>
          <c:tx>
            <c:strRef>
              <c:f>'Izvoz podatkov anketa obiskoval'!$M$251</c:f>
              <c:strCache>
                <c:ptCount val="1"/>
                <c:pt idx="0">
                  <c:v>nezadovoljen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'Izvoz podatkov anketa obiskoval'!$K$252:$K$258</c:f>
              <c:strCache>
                <c:ptCount val="7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dostopa do in na območju znamenitosti</c:v>
                </c:pt>
                <c:pt idx="4">
                  <c:v>možnost potovanja peš ali s kolesom</c:v>
                </c:pt>
                <c:pt idx="5">
                  <c:v>javni prevoz</c:v>
                </c:pt>
                <c:pt idx="6">
                  <c:v>urejenost okolice</c:v>
                </c:pt>
              </c:strCache>
            </c:strRef>
          </c:cat>
          <c:val>
            <c:numRef>
              <c:f>'Izvoz podatkov anketa obiskoval'!$M$252:$M$258</c:f>
              <c:numCache>
                <c:formatCode>0%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0.06</c:v>
                </c:pt>
                <c:pt idx="3">
                  <c:v>0.02</c:v>
                </c:pt>
                <c:pt idx="4">
                  <c:v>0.01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4-4F0B-9165-789146A43806}"/>
            </c:ext>
          </c:extLst>
        </c:ser>
        <c:ser>
          <c:idx val="2"/>
          <c:order val="2"/>
          <c:tx>
            <c:strRef>
              <c:f>'Izvoz podatkov anketa obiskoval'!$N$251</c:f>
              <c:strCache>
                <c:ptCount val="1"/>
                <c:pt idx="0">
                  <c:v>niti-niti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obiskoval'!$K$252:$K$258</c:f>
              <c:strCache>
                <c:ptCount val="7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dostopa do in na območju znamenitosti</c:v>
                </c:pt>
                <c:pt idx="4">
                  <c:v>možnost potovanja peš ali s kolesom</c:v>
                </c:pt>
                <c:pt idx="5">
                  <c:v>javni prevoz</c:v>
                </c:pt>
                <c:pt idx="6">
                  <c:v>urejenost okolice</c:v>
                </c:pt>
              </c:strCache>
            </c:strRef>
          </c:cat>
          <c:val>
            <c:numRef>
              <c:f>'Izvoz podatkov anketa obiskoval'!$N$252:$N$258</c:f>
              <c:numCache>
                <c:formatCode>0%</c:formatCode>
                <c:ptCount val="7"/>
                <c:pt idx="0">
                  <c:v>0.3</c:v>
                </c:pt>
                <c:pt idx="1">
                  <c:v>0.16</c:v>
                </c:pt>
                <c:pt idx="2">
                  <c:v>0.34</c:v>
                </c:pt>
                <c:pt idx="3">
                  <c:v>0.24</c:v>
                </c:pt>
                <c:pt idx="4">
                  <c:v>0.11</c:v>
                </c:pt>
                <c:pt idx="5">
                  <c:v>0.26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D4-4F0B-9165-789146A43806}"/>
            </c:ext>
          </c:extLst>
        </c:ser>
        <c:ser>
          <c:idx val="3"/>
          <c:order val="3"/>
          <c:tx>
            <c:strRef>
              <c:f>'Izvoz podatkov anketa obiskoval'!$O$251</c:f>
              <c:strCache>
                <c:ptCount val="1"/>
                <c:pt idx="0">
                  <c:v>zadovoljen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obiskoval'!$K$252:$K$258</c:f>
              <c:strCache>
                <c:ptCount val="7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dostopa do in na območju znamenitosti</c:v>
                </c:pt>
                <c:pt idx="4">
                  <c:v>možnost potovanja peš ali s kolesom</c:v>
                </c:pt>
                <c:pt idx="5">
                  <c:v>javni prevoz</c:v>
                </c:pt>
                <c:pt idx="6">
                  <c:v>urejenost okolice</c:v>
                </c:pt>
              </c:strCache>
            </c:strRef>
          </c:cat>
          <c:val>
            <c:numRef>
              <c:f>'Izvoz podatkov anketa obiskoval'!$O$252:$O$258</c:f>
              <c:numCache>
                <c:formatCode>0%</c:formatCode>
                <c:ptCount val="7"/>
                <c:pt idx="0">
                  <c:v>0.37</c:v>
                </c:pt>
                <c:pt idx="1">
                  <c:v>0.41</c:v>
                </c:pt>
                <c:pt idx="2">
                  <c:v>0.3</c:v>
                </c:pt>
                <c:pt idx="3">
                  <c:v>0.41</c:v>
                </c:pt>
                <c:pt idx="4">
                  <c:v>0.25</c:v>
                </c:pt>
                <c:pt idx="5">
                  <c:v>0.24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D4-4F0B-9165-789146A43806}"/>
            </c:ext>
          </c:extLst>
        </c:ser>
        <c:ser>
          <c:idx val="4"/>
          <c:order val="4"/>
          <c:tx>
            <c:strRef>
              <c:f>'Izvoz podatkov anketa obiskoval'!$P$251</c:f>
              <c:strCache>
                <c:ptCount val="1"/>
                <c:pt idx="0">
                  <c:v>zelo zadovoljen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obiskoval'!$K$252:$K$258</c:f>
              <c:strCache>
                <c:ptCount val="7"/>
                <c:pt idx="0">
                  <c:v>ponudba nastanitev</c:v>
                </c:pt>
                <c:pt idx="1">
                  <c:v>gostinska ponudba</c:v>
                </c:pt>
                <c:pt idx="2">
                  <c:v>ponudba za nakupovanje</c:v>
                </c:pt>
                <c:pt idx="3">
                  <c:v>označenost dostopa do in na območju znamenitosti</c:v>
                </c:pt>
                <c:pt idx="4">
                  <c:v>možnost potovanja peš ali s kolesom</c:v>
                </c:pt>
                <c:pt idx="5">
                  <c:v>javni prevoz</c:v>
                </c:pt>
                <c:pt idx="6">
                  <c:v>urejenost okolice</c:v>
                </c:pt>
              </c:strCache>
            </c:strRef>
          </c:cat>
          <c:val>
            <c:numRef>
              <c:f>'Izvoz podatkov anketa obiskoval'!$P$252:$P$258</c:f>
              <c:numCache>
                <c:formatCode>0%</c:formatCode>
                <c:ptCount val="7"/>
                <c:pt idx="0">
                  <c:v>0.27</c:v>
                </c:pt>
                <c:pt idx="1">
                  <c:v>0.39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0.63</c:v>
                </c:pt>
                <c:pt idx="5">
                  <c:v>0.45</c:v>
                </c:pt>
                <c:pt idx="6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4-4F0B-9165-789146A438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6874831"/>
        <c:axId val="406875247"/>
      </c:barChart>
      <c:catAx>
        <c:axId val="4068748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406875247"/>
        <c:crosses val="autoZero"/>
        <c:auto val="1"/>
        <c:lblAlgn val="ctr"/>
        <c:lblOffset val="100"/>
        <c:noMultiLvlLbl val="0"/>
      </c:catAx>
      <c:valAx>
        <c:axId val="40687524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687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51356080489937"/>
          <c:y val="7.407407407407407E-2"/>
          <c:w val="0.5418823272090989"/>
          <c:h val="0.84167468649752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'Izvoz podatkov anketa obiskoval'!$L$251</c:f>
              <c:strCache>
                <c:ptCount val="1"/>
                <c:pt idx="0">
                  <c:v>zelo nezadovoljen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'Izvoz podatkov anketa obiskoval'!$K$259:$K$265</c:f>
              <c:strCache>
                <c:ptCount val="7"/>
                <c:pt idx="0">
                  <c:v>kakovost ponudbe dobrega počutja</c:v>
                </c:pt>
                <c:pt idx="1">
                  <c:v>priložnosti za pohodništvo in kolesarjenje</c:v>
                </c:pt>
                <c:pt idx="2">
                  <c:v>ponudba kulturnih vsebin</c:v>
                </c:pt>
                <c:pt idx="3">
                  <c:v>prijaznost in gostoljubnost domačinov</c:v>
                </c:pt>
                <c:pt idx="4">
                  <c:v>občutek varnosti</c:v>
                </c:pt>
                <c:pt idx="5">
                  <c:v>vrednost za denar</c:v>
                </c:pt>
                <c:pt idx="6">
                  <c:v>dostopnost turističnih informacij</c:v>
                </c:pt>
              </c:strCache>
            </c:strRef>
          </c:cat>
          <c:val>
            <c:numRef>
              <c:f>'Izvoz podatkov anketa obiskoval'!$L$259:$L$265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E-4A1A-8BB0-42971E775A77}"/>
            </c:ext>
          </c:extLst>
        </c:ser>
        <c:ser>
          <c:idx val="1"/>
          <c:order val="1"/>
          <c:tx>
            <c:strRef>
              <c:f>'Izvoz podatkov anketa obiskoval'!$M$251</c:f>
              <c:strCache>
                <c:ptCount val="1"/>
                <c:pt idx="0">
                  <c:v>nezadovoljen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'Izvoz podatkov anketa obiskoval'!$K$259:$K$265</c:f>
              <c:strCache>
                <c:ptCount val="7"/>
                <c:pt idx="0">
                  <c:v>kakovost ponudbe dobrega počutja</c:v>
                </c:pt>
                <c:pt idx="1">
                  <c:v>priložnosti za pohodništvo in kolesarjenje</c:v>
                </c:pt>
                <c:pt idx="2">
                  <c:v>ponudba kulturnih vsebin</c:v>
                </c:pt>
                <c:pt idx="3">
                  <c:v>prijaznost in gostoljubnost domačinov</c:v>
                </c:pt>
                <c:pt idx="4">
                  <c:v>občutek varnosti</c:v>
                </c:pt>
                <c:pt idx="5">
                  <c:v>vrednost za denar</c:v>
                </c:pt>
                <c:pt idx="6">
                  <c:v>dostopnost turističnih informacij</c:v>
                </c:pt>
              </c:strCache>
            </c:strRef>
          </c:cat>
          <c:val>
            <c:numRef>
              <c:f>'Izvoz podatkov anketa obiskoval'!$M$259:$M$265</c:f>
              <c:numCache>
                <c:formatCode>0%</c:formatCode>
                <c:ptCount val="7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E-4A1A-8BB0-42971E775A77}"/>
            </c:ext>
          </c:extLst>
        </c:ser>
        <c:ser>
          <c:idx val="2"/>
          <c:order val="2"/>
          <c:tx>
            <c:strRef>
              <c:f>'Izvoz podatkov anketa obiskoval'!$N$251</c:f>
              <c:strCache>
                <c:ptCount val="1"/>
                <c:pt idx="0">
                  <c:v>niti-niti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obiskoval'!$K$259:$K$265</c:f>
              <c:strCache>
                <c:ptCount val="7"/>
                <c:pt idx="0">
                  <c:v>kakovost ponudbe dobrega počutja</c:v>
                </c:pt>
                <c:pt idx="1">
                  <c:v>priložnosti za pohodništvo in kolesarjenje</c:v>
                </c:pt>
                <c:pt idx="2">
                  <c:v>ponudba kulturnih vsebin</c:v>
                </c:pt>
                <c:pt idx="3">
                  <c:v>prijaznost in gostoljubnost domačinov</c:v>
                </c:pt>
                <c:pt idx="4">
                  <c:v>občutek varnosti</c:v>
                </c:pt>
                <c:pt idx="5">
                  <c:v>vrednost za denar</c:v>
                </c:pt>
                <c:pt idx="6">
                  <c:v>dostopnost turističnih informacij</c:v>
                </c:pt>
              </c:strCache>
            </c:strRef>
          </c:cat>
          <c:val>
            <c:numRef>
              <c:f>'Izvoz podatkov anketa obiskoval'!$N$259:$N$265</c:f>
              <c:numCache>
                <c:formatCode>0%</c:formatCode>
                <c:ptCount val="7"/>
                <c:pt idx="0">
                  <c:v>0.2</c:v>
                </c:pt>
                <c:pt idx="1">
                  <c:v>0.13</c:v>
                </c:pt>
                <c:pt idx="2">
                  <c:v>0.26</c:v>
                </c:pt>
                <c:pt idx="3">
                  <c:v>0.12</c:v>
                </c:pt>
                <c:pt idx="4">
                  <c:v>0.12</c:v>
                </c:pt>
                <c:pt idx="5">
                  <c:v>0.2</c:v>
                </c:pt>
                <c:pt idx="6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8E-4A1A-8BB0-42971E775A77}"/>
            </c:ext>
          </c:extLst>
        </c:ser>
        <c:ser>
          <c:idx val="3"/>
          <c:order val="3"/>
          <c:tx>
            <c:strRef>
              <c:f>'Izvoz podatkov anketa obiskoval'!$O$251</c:f>
              <c:strCache>
                <c:ptCount val="1"/>
                <c:pt idx="0">
                  <c:v>zadovoljen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obiskoval'!$K$259:$K$265</c:f>
              <c:strCache>
                <c:ptCount val="7"/>
                <c:pt idx="0">
                  <c:v>kakovost ponudbe dobrega počutja</c:v>
                </c:pt>
                <c:pt idx="1">
                  <c:v>priložnosti za pohodništvo in kolesarjenje</c:v>
                </c:pt>
                <c:pt idx="2">
                  <c:v>ponudba kulturnih vsebin</c:v>
                </c:pt>
                <c:pt idx="3">
                  <c:v>prijaznost in gostoljubnost domačinov</c:v>
                </c:pt>
                <c:pt idx="4">
                  <c:v>občutek varnosti</c:v>
                </c:pt>
                <c:pt idx="5">
                  <c:v>vrednost za denar</c:v>
                </c:pt>
                <c:pt idx="6">
                  <c:v>dostopnost turističnih informacij</c:v>
                </c:pt>
              </c:strCache>
            </c:strRef>
          </c:cat>
          <c:val>
            <c:numRef>
              <c:f>'Izvoz podatkov anketa obiskoval'!$O$259:$O$265</c:f>
              <c:numCache>
                <c:formatCode>0%</c:formatCode>
                <c:ptCount val="7"/>
                <c:pt idx="0">
                  <c:v>0.38</c:v>
                </c:pt>
                <c:pt idx="1">
                  <c:v>0.34</c:v>
                </c:pt>
                <c:pt idx="2">
                  <c:v>0.39</c:v>
                </c:pt>
                <c:pt idx="3">
                  <c:v>0.33</c:v>
                </c:pt>
                <c:pt idx="4">
                  <c:v>0.25</c:v>
                </c:pt>
                <c:pt idx="5">
                  <c:v>0.36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8E-4A1A-8BB0-42971E775A77}"/>
            </c:ext>
          </c:extLst>
        </c:ser>
        <c:ser>
          <c:idx val="4"/>
          <c:order val="4"/>
          <c:tx>
            <c:strRef>
              <c:f>'Izvoz podatkov anketa obiskoval'!$P$251</c:f>
              <c:strCache>
                <c:ptCount val="1"/>
                <c:pt idx="0">
                  <c:v>zelo zadovoljen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'Izvoz podatkov anketa obiskoval'!$K$259:$K$265</c:f>
              <c:strCache>
                <c:ptCount val="7"/>
                <c:pt idx="0">
                  <c:v>kakovost ponudbe dobrega počutja</c:v>
                </c:pt>
                <c:pt idx="1">
                  <c:v>priložnosti za pohodništvo in kolesarjenje</c:v>
                </c:pt>
                <c:pt idx="2">
                  <c:v>ponudba kulturnih vsebin</c:v>
                </c:pt>
                <c:pt idx="3">
                  <c:v>prijaznost in gostoljubnost domačinov</c:v>
                </c:pt>
                <c:pt idx="4">
                  <c:v>občutek varnosti</c:v>
                </c:pt>
                <c:pt idx="5">
                  <c:v>vrednost za denar</c:v>
                </c:pt>
                <c:pt idx="6">
                  <c:v>dostopnost turističnih informacij</c:v>
                </c:pt>
              </c:strCache>
            </c:strRef>
          </c:cat>
          <c:val>
            <c:numRef>
              <c:f>'Izvoz podatkov anketa obiskoval'!$P$259:$P$265</c:f>
              <c:numCache>
                <c:formatCode>0%</c:formatCode>
                <c:ptCount val="7"/>
                <c:pt idx="0">
                  <c:v>0.4</c:v>
                </c:pt>
                <c:pt idx="1">
                  <c:v>0.51</c:v>
                </c:pt>
                <c:pt idx="2">
                  <c:v>0.32</c:v>
                </c:pt>
                <c:pt idx="3">
                  <c:v>0.51</c:v>
                </c:pt>
                <c:pt idx="4">
                  <c:v>0.59</c:v>
                </c:pt>
                <c:pt idx="5">
                  <c:v>0.41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8E-4A1A-8BB0-42971E775A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6874831"/>
        <c:axId val="406875247"/>
      </c:barChart>
      <c:catAx>
        <c:axId val="4068748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406875247"/>
        <c:crosses val="autoZero"/>
        <c:auto val="1"/>
        <c:lblAlgn val="ctr"/>
        <c:lblOffset val="100"/>
        <c:noMultiLvlLbl val="0"/>
      </c:catAx>
      <c:valAx>
        <c:axId val="40687524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687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43E6-73C5-4634-A942-751BB4EBBA54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22984-82D9-4E88-928D-ADE21E9A4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4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42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95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48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4cf66fd6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b4cf66fd6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2b4cf66fd62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86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77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4cf66fd6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2b4cf66fd62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2b4cf66fd62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83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4cf66fd6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2b4cf66fd62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2b4cf66fd62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29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4cf66fd6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2b4cf66fd62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2b4cf66fd62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092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4cf66fd6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2b4cf66fd62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2b4cf66fd62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73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4cf66fd6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2b4cf66fd62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g2b4cf66fd62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84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75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99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95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4cf66fd6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b4cf66fd6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2b4cf66fd62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05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4cf66fd6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b4cf66fd6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2b4cf66fd62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24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14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4cf66fd6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b4cf66fd6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2b4cf66fd62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23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4cf66f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b4cf66fd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2b4cf66fd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76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3C98-C700-44B4-9335-F2CB994742AB}" type="datetime1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28A4-6C12-47F6-906E-5F17EDB599BA}" type="datetime1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1716-7628-4C90-92FC-5809F7EE117B}" type="datetime1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A534-DAC6-4124-A7AB-16F243739C1E}" type="datetime1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F375-A5F5-4CC1-AA47-69C26D324C9E}" type="datetime1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BE8-EF50-4AC3-9B61-41977C21A5EE}" type="datetime1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DA8-A957-470F-85A6-FF43800480F3}" type="datetime1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9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ECA9-7049-48A5-8612-D89945411523}" type="datetime1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7CCB-3524-45AE-B48E-3D54C77ADA75}" type="datetime1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2779-FB78-42E8-863E-D5F77F26CFB4}" type="datetime1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75E7-127C-4910-BD2E-6EE767A40CB0}" type="datetime1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B9821-94C6-4714-936B-86CF6398C1AF}" type="datetime1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627" b="76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76571" y="1028700"/>
            <a:ext cx="12934858" cy="48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320" normalizeH="0" baseline="0" noProof="0" dirty="0">
                <a:ln>
                  <a:noFill/>
                </a:ln>
                <a:solidFill>
                  <a:srgbClr val="FAFFFE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Center poslovne odličnosti Ekonomske fakultete</a:t>
            </a:r>
            <a:endParaRPr kumimoji="0" lang="en-US" sz="3200" b="0" i="0" u="none" strike="noStrike" kern="1200" cap="none" spc="320" normalizeH="0" baseline="0" noProof="0" dirty="0">
              <a:ln>
                <a:noFill/>
              </a:ln>
              <a:solidFill>
                <a:srgbClr val="FAFFFE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95400" y="1880423"/>
            <a:ext cx="15073756" cy="6514405"/>
            <a:chOff x="0" y="0"/>
            <a:chExt cx="17235082" cy="868587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235082" cy="8685873"/>
              <a:chOff x="0" y="0"/>
              <a:chExt cx="9947296" cy="5013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947296" cy="5013086"/>
              </a:xfrm>
              <a:custGeom>
                <a:avLst/>
                <a:gdLst/>
                <a:ahLst/>
                <a:cxnLst/>
                <a:rect l="l" t="t" r="r" b="b"/>
                <a:pathLst>
                  <a:path w="9947296" h="5013086">
                    <a:moveTo>
                      <a:pt x="0" y="0"/>
                    </a:moveTo>
                    <a:lnTo>
                      <a:pt x="0" y="5013086"/>
                    </a:lnTo>
                    <a:lnTo>
                      <a:pt x="9947296" y="5013086"/>
                    </a:lnTo>
                    <a:lnTo>
                      <a:pt x="9947296" y="0"/>
                    </a:lnTo>
                    <a:lnTo>
                      <a:pt x="0" y="0"/>
                    </a:lnTo>
                    <a:close/>
                    <a:moveTo>
                      <a:pt x="9886336" y="4952126"/>
                    </a:moveTo>
                    <a:lnTo>
                      <a:pt x="59690" y="4952126"/>
                    </a:lnTo>
                    <a:lnTo>
                      <a:pt x="59690" y="59690"/>
                    </a:lnTo>
                    <a:lnTo>
                      <a:pt x="9886336" y="59690"/>
                    </a:lnTo>
                    <a:lnTo>
                      <a:pt x="9886336" y="4952126"/>
                    </a:lnTo>
                    <a:close/>
                  </a:path>
                </a:pathLst>
              </a:custGeom>
              <a:solidFill>
                <a:srgbClr val="FAFFFE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795555" y="2115569"/>
              <a:ext cx="15573155" cy="2325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4400" b="0" i="0" u="none" strike="noStrike" kern="1200" cap="none" spc="-73" normalizeH="0" baseline="0" noProof="0" dirty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Analiza anket zadovoljstva obiskovalcev</a:t>
              </a:r>
              <a:endParaRPr lang="sl-SI" sz="2400" spc="-73" dirty="0">
                <a:solidFill>
                  <a:srgbClr val="FAFFFE"/>
                </a:solidFill>
                <a:latin typeface="Open Sans Bold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8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4400" b="0" i="1" u="none" strike="noStrike" kern="1200" cap="none" spc="-73" normalizeH="0" baseline="0" noProof="0" dirty="0">
                <a:ln>
                  <a:noFill/>
                </a:ln>
                <a:solidFill>
                  <a:srgbClr val="FAFFFE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80844" y="8778702"/>
            <a:ext cx="12934859" cy="47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800" spc="28" dirty="0">
                <a:solidFill>
                  <a:srgbClr val="FAFFFE"/>
                </a:solidFill>
                <a:latin typeface="Open Sans"/>
              </a:rPr>
              <a:t>25.11</a:t>
            </a:r>
            <a:r>
              <a:rPr kumimoji="0" lang="sl-SI" sz="2800" b="0" i="0" u="none" strike="noStrike" kern="1200" cap="none" spc="28" normalizeH="0" baseline="0" noProof="0" dirty="0">
                <a:ln>
                  <a:noFill/>
                </a:ln>
                <a:solidFill>
                  <a:srgbClr val="FAFFF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.2024</a:t>
            </a:r>
            <a:endParaRPr kumimoji="0" lang="en-US" sz="2800" b="0" i="0" u="none" strike="noStrike" kern="1200" cap="none" spc="28" normalizeH="0" baseline="0" noProof="0" dirty="0">
              <a:ln>
                <a:noFill/>
              </a:ln>
              <a:solidFill>
                <a:srgbClr val="FAFFF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70C2C-3665-4B39-AEB6-9FCB4DBA8165}"/>
              </a:ext>
            </a:extLst>
          </p:cNvPr>
          <p:cNvSpPr txBox="1"/>
          <p:nvPr/>
        </p:nvSpPr>
        <p:spPr>
          <a:xfrm>
            <a:off x="3304065" y="7554228"/>
            <a:ext cx="1167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</a:rPr>
              <a:t>Daša Farčnik in Tomaž Kolar</a:t>
            </a:r>
            <a:endParaRPr lang="en-SI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2122249" y="1528553"/>
            <a:ext cx="15708550" cy="1477328"/>
            <a:chOff x="-63344" y="-186121"/>
            <a:chExt cx="9760805" cy="1969771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-56290" y="-186121"/>
              <a:ext cx="9753751" cy="1969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3200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Pomemben razlog nezadovoljstva je slaba ponudba hrane, tako v smislu raznolikosti, kot ponudbe po 22. uri.</a:t>
              </a:r>
            </a:p>
            <a:p>
              <a:endParaRPr sz="32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-63344" y="1281009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9B64988-B4F4-4D67-A91F-3E1BF50B0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839259"/>
              </p:ext>
            </p:extLst>
          </p:nvPr>
        </p:nvGraphicFramePr>
        <p:xfrm>
          <a:off x="1905000" y="4517792"/>
          <a:ext cx="6781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CD9A45F-EFD4-4AB0-A926-FE1C4C83F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042535"/>
              </p:ext>
            </p:extLst>
          </p:nvPr>
        </p:nvGraphicFramePr>
        <p:xfrm>
          <a:off x="9449972" y="4141886"/>
          <a:ext cx="6934200" cy="555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Google Shape;212;g2b4cf66fd62_0_0">
            <a:extLst>
              <a:ext uri="{FF2B5EF4-FFF2-40B4-BE49-F238E27FC236}">
                <a16:creationId xmlns:a16="http://schemas.microsoft.com/office/drawing/2014/main" id="{DE9328B2-5595-4801-9ACE-2ABFB207F008}"/>
              </a:ext>
            </a:extLst>
          </p:cNvPr>
          <p:cNvSpPr txBox="1"/>
          <p:nvPr/>
        </p:nvSpPr>
        <p:spPr>
          <a:xfrm>
            <a:off x="2122249" y="3005881"/>
            <a:ext cx="1569719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sl-SI" sz="32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Predlogi za bolj trajnostno ponudbo se večinoma nanašajo na uvedbo večkratne embalaže (in vrečk) in boljšo ponudbo tradicionalnih izdelkov.</a:t>
            </a:r>
          </a:p>
          <a:p>
            <a:endParaRPr sz="32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9117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g2b4cf66fd62_0_52"/>
          <p:cNvGrpSpPr/>
          <p:nvPr/>
        </p:nvGrpSpPr>
        <p:grpSpPr>
          <a:xfrm>
            <a:off x="863036" y="1470137"/>
            <a:ext cx="17157628" cy="1531773"/>
            <a:chOff x="-102939" y="-208341"/>
            <a:chExt cx="10661216" cy="2042365"/>
          </a:xfrm>
        </p:grpSpPr>
        <p:sp>
          <p:nvSpPr>
            <p:cNvPr id="228" name="Google Shape;228;g2b4cf66fd62_0_52"/>
            <p:cNvSpPr txBox="1"/>
            <p:nvPr/>
          </p:nvSpPr>
          <p:spPr>
            <a:xfrm>
              <a:off x="-71023" y="-20834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Spletna stran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visitsaleska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 je slabo obiskana, nudi pa dovolj informacij – predvsem o prireditvah, manj pa o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wellness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 ponudbi.  </a:t>
              </a:r>
              <a:endParaRPr sz="4001" b="1" dirty="0">
                <a:solidFill>
                  <a:srgbClr val="2E765E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g2b4cf66fd62_0_52"/>
            <p:cNvSpPr/>
            <p:nvPr/>
          </p:nvSpPr>
          <p:spPr>
            <a:xfrm>
              <a:off x="-102939" y="1585624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233" name="Google Shape;233;g2b4cf66fd62_0_52"/>
          <p:cNvSpPr txBox="1"/>
          <p:nvPr/>
        </p:nvSpPr>
        <p:spPr>
          <a:xfrm>
            <a:off x="769034" y="3806122"/>
            <a:ext cx="7162800" cy="16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2E765E"/>
              </a:buClr>
              <a:buSzPts val="1600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Večina obiskovalcev je dobila idejo za obisk iz osebnih izkušenj (38%) in kot priporočilo sorodnikov/prijateljev (34%).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2b4cf66fd62_0_52"/>
          <p:cNvSpPr txBox="1"/>
          <p:nvPr/>
        </p:nvSpPr>
        <p:spPr>
          <a:xfrm>
            <a:off x="8305800" y="9631444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214;g2b4cf66fd62_0_0">
            <a:extLst>
              <a:ext uri="{FF2B5EF4-FFF2-40B4-BE49-F238E27FC236}">
                <a16:creationId xmlns:a16="http://schemas.microsoft.com/office/drawing/2014/main" id="{99EAADDD-EA5C-496F-A841-3395E61CF0CA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3" name="Google Shape;215;g2b4cf66fd62_0_0">
              <a:extLst>
                <a:ext uri="{FF2B5EF4-FFF2-40B4-BE49-F238E27FC236}">
                  <a16:creationId xmlns:a16="http://schemas.microsoft.com/office/drawing/2014/main" id="{0A2324DA-8681-4530-A479-D25E6032D813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6" name="Google Shape;216;g2b4cf66fd62_0_0">
              <a:extLst>
                <a:ext uri="{FF2B5EF4-FFF2-40B4-BE49-F238E27FC236}">
                  <a16:creationId xmlns:a16="http://schemas.microsoft.com/office/drawing/2014/main" id="{BA169F2B-92C5-4409-ACF6-5BC2E4019125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C9F1511-420B-4547-A733-550E3A26A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10043"/>
              </p:ext>
            </p:extLst>
          </p:nvPr>
        </p:nvGraphicFramePr>
        <p:xfrm>
          <a:off x="8229600" y="3488621"/>
          <a:ext cx="9296400" cy="629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Google Shape;471;g2b4560b0276_0_28">
            <a:extLst>
              <a:ext uri="{FF2B5EF4-FFF2-40B4-BE49-F238E27FC236}">
                <a16:creationId xmlns:a16="http://schemas.microsoft.com/office/drawing/2014/main" id="{84C854EE-E397-416B-98E4-158A20D5B9F7}"/>
              </a:ext>
            </a:extLst>
          </p:cNvPr>
          <p:cNvSpPr/>
          <p:nvPr/>
        </p:nvSpPr>
        <p:spPr>
          <a:xfrm>
            <a:off x="3263484" y="2696235"/>
            <a:ext cx="2667150" cy="11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r>
              <a:rPr lang="sl-SI" sz="66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72% </a:t>
            </a:r>
            <a:endParaRPr sz="6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69;g2b4560b0276_0_28">
            <a:extLst>
              <a:ext uri="{FF2B5EF4-FFF2-40B4-BE49-F238E27FC236}">
                <a16:creationId xmlns:a16="http://schemas.microsoft.com/office/drawing/2014/main" id="{E6BD6754-A76A-45F0-92C0-60289FEA3CB2}"/>
              </a:ext>
            </a:extLst>
          </p:cNvPr>
          <p:cNvSpPr/>
          <p:nvPr/>
        </p:nvSpPr>
        <p:spPr>
          <a:xfrm>
            <a:off x="5029200" y="3016755"/>
            <a:ext cx="11049000" cy="94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r>
              <a:rPr lang="sl-SI" sz="28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Obiskovalcev ni obiskalo spletne strani ‚</a:t>
            </a:r>
            <a:r>
              <a:rPr lang="sl-SI" sz="2801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visitsaleska</a:t>
            </a:r>
            <a:r>
              <a:rPr lang="sl-SI" sz="28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‘.</a:t>
            </a:r>
            <a:endParaRPr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85F5596-50A2-4B90-BA7E-8CC4D74EB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889475"/>
              </p:ext>
            </p:extLst>
          </p:nvPr>
        </p:nvGraphicFramePr>
        <p:xfrm>
          <a:off x="342900" y="5049098"/>
          <a:ext cx="6972450" cy="481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Google Shape;251;p5">
            <a:extLst>
              <a:ext uri="{FF2B5EF4-FFF2-40B4-BE49-F238E27FC236}">
                <a16:creationId xmlns:a16="http://schemas.microsoft.com/office/drawing/2014/main" id="{C06D629B-4E7D-4F48-AF66-1BCC2CCEF025}"/>
              </a:ext>
            </a:extLst>
          </p:cNvPr>
          <p:cNvSpPr/>
          <p:nvPr/>
        </p:nvSpPr>
        <p:spPr>
          <a:xfrm>
            <a:off x="7962900" y="5905500"/>
            <a:ext cx="9829800" cy="958158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51;p5">
            <a:extLst>
              <a:ext uri="{FF2B5EF4-FFF2-40B4-BE49-F238E27FC236}">
                <a16:creationId xmlns:a16="http://schemas.microsoft.com/office/drawing/2014/main" id="{06BB5B61-1A0A-431E-872E-FE584A131F2B}"/>
              </a:ext>
            </a:extLst>
          </p:cNvPr>
          <p:cNvSpPr/>
          <p:nvPr/>
        </p:nvSpPr>
        <p:spPr>
          <a:xfrm>
            <a:off x="7962464" y="4853604"/>
            <a:ext cx="9829800" cy="958158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78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1006426" y="1841188"/>
            <a:ext cx="17106264" cy="1425857"/>
            <a:chOff x="-13841" y="286394"/>
            <a:chExt cx="10629300" cy="1901143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-13841" y="286394"/>
              <a:ext cx="10629300" cy="820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Velenje ima zveste enodnevne obiskovalce, ki se radi vračajo.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-13841" y="193913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71;g2b4560b0276_0_28">
            <a:extLst>
              <a:ext uri="{FF2B5EF4-FFF2-40B4-BE49-F238E27FC236}">
                <a16:creationId xmlns:a16="http://schemas.microsoft.com/office/drawing/2014/main" id="{B212E5D5-E22E-4836-ACCE-04810C473C6F}"/>
              </a:ext>
            </a:extLst>
          </p:cNvPr>
          <p:cNvSpPr/>
          <p:nvPr/>
        </p:nvSpPr>
        <p:spPr>
          <a:xfrm>
            <a:off x="3563366" y="2596770"/>
            <a:ext cx="2145103" cy="11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r>
              <a:rPr lang="sl-SI" sz="66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64%</a:t>
            </a:r>
            <a:endParaRPr sz="6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69;g2b4560b0276_0_28">
            <a:extLst>
              <a:ext uri="{FF2B5EF4-FFF2-40B4-BE49-F238E27FC236}">
                <a16:creationId xmlns:a16="http://schemas.microsoft.com/office/drawing/2014/main" id="{A6C5207C-D1F5-464E-B1B9-D2CB16F8295E}"/>
              </a:ext>
            </a:extLst>
          </p:cNvPr>
          <p:cNvSpPr/>
          <p:nvPr/>
        </p:nvSpPr>
        <p:spPr>
          <a:xfrm>
            <a:off x="5562600" y="2542788"/>
            <a:ext cx="10439400" cy="123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sl-SI" sz="28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Obiskovalcev se ponovno (in pogosto) vrača.</a:t>
            </a:r>
            <a:endParaRPr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85BEE1D-86BE-432B-89F0-3AF4FFAC2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85981"/>
              </p:ext>
            </p:extLst>
          </p:nvPr>
        </p:nvGraphicFramePr>
        <p:xfrm>
          <a:off x="8877303" y="4381500"/>
          <a:ext cx="5257799" cy="520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Google Shape;217;g2b4cf66fd62_0_0">
            <a:extLst>
              <a:ext uri="{FF2B5EF4-FFF2-40B4-BE49-F238E27FC236}">
                <a16:creationId xmlns:a16="http://schemas.microsoft.com/office/drawing/2014/main" id="{8714A7FA-6015-4D2C-9384-9651599C2FAB}"/>
              </a:ext>
            </a:extLst>
          </p:cNvPr>
          <p:cNvSpPr txBox="1"/>
          <p:nvPr/>
        </p:nvSpPr>
        <p:spPr>
          <a:xfrm>
            <a:off x="903514" y="3751020"/>
            <a:ext cx="164592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2E765E"/>
              </a:buClr>
              <a:buSzPts val="1600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73% obiskovalcev želi obiskati Velenje tudi v prihodnje.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F92B955-5EEF-4C63-AD11-9C07C6207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702632"/>
              </p:ext>
            </p:extLst>
          </p:nvPr>
        </p:nvGraphicFramePr>
        <p:xfrm>
          <a:off x="2209799" y="4707628"/>
          <a:ext cx="4724401" cy="477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289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1006426" y="1463757"/>
            <a:ext cx="17112795" cy="1803288"/>
            <a:chOff x="-13841" y="-216847"/>
            <a:chExt cx="10633358" cy="2404384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-9783" y="-216847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Največji delež (enodnevnih) obiskovalcev porabi manj kot 25€ na dan/osebo – večino denarja porabijo za hrano in pijačo.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-13841" y="193913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71;g2b4560b0276_0_28">
            <a:extLst>
              <a:ext uri="{FF2B5EF4-FFF2-40B4-BE49-F238E27FC236}">
                <a16:creationId xmlns:a16="http://schemas.microsoft.com/office/drawing/2014/main" id="{B212E5D5-E22E-4836-ACCE-04810C473C6F}"/>
              </a:ext>
            </a:extLst>
          </p:cNvPr>
          <p:cNvSpPr/>
          <p:nvPr/>
        </p:nvSpPr>
        <p:spPr>
          <a:xfrm>
            <a:off x="3563366" y="2596770"/>
            <a:ext cx="2145103" cy="11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r>
              <a:rPr lang="sl-SI" sz="66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84%</a:t>
            </a:r>
            <a:endParaRPr sz="6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69;g2b4560b0276_0_28">
            <a:extLst>
              <a:ext uri="{FF2B5EF4-FFF2-40B4-BE49-F238E27FC236}">
                <a16:creationId xmlns:a16="http://schemas.microsoft.com/office/drawing/2014/main" id="{A6C5207C-D1F5-464E-B1B9-D2CB16F8295E}"/>
              </a:ext>
            </a:extLst>
          </p:cNvPr>
          <p:cNvSpPr/>
          <p:nvPr/>
        </p:nvSpPr>
        <p:spPr>
          <a:xfrm>
            <a:off x="5562600" y="2542788"/>
            <a:ext cx="10439400" cy="123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sl-SI" sz="28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Obiskovalcev  porabi manj kot 50€ na dan / osebo.</a:t>
            </a:r>
            <a:endParaRPr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217;g2b4cf66fd62_0_0">
            <a:extLst>
              <a:ext uri="{FF2B5EF4-FFF2-40B4-BE49-F238E27FC236}">
                <a16:creationId xmlns:a16="http://schemas.microsoft.com/office/drawing/2014/main" id="{8714A7FA-6015-4D2C-9384-9651599C2FAB}"/>
              </a:ext>
            </a:extLst>
          </p:cNvPr>
          <p:cNvSpPr txBox="1"/>
          <p:nvPr/>
        </p:nvSpPr>
        <p:spPr>
          <a:xfrm>
            <a:off x="914400" y="3620067"/>
            <a:ext cx="16459200" cy="152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39% Obiskovalcev porabi manj kot 25€ na dan/osebo, 35% pa med 25-50€ na osebo/dan.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61% Obiskovalcev je enodnevnih 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in ne prespi, tisti ki prespijo v poprečju ostanejo dve noči.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13% obiskovalcev je porabilo manj denarja kot so pričakovali, 11% pa več od pričakovanj.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85324A4-7881-4868-8D00-34CD2723F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47879"/>
              </p:ext>
            </p:extLst>
          </p:nvPr>
        </p:nvGraphicFramePr>
        <p:xfrm>
          <a:off x="2078978" y="5143500"/>
          <a:ext cx="5555544" cy="474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10AA81-AEEC-48E6-9444-9E70AF2F8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552159"/>
              </p:ext>
            </p:extLst>
          </p:nvPr>
        </p:nvGraphicFramePr>
        <p:xfrm>
          <a:off x="9165167" y="5143500"/>
          <a:ext cx="6608233" cy="489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36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1156886" y="1483878"/>
            <a:ext cx="17106263" cy="1838009"/>
            <a:chOff x="79650" y="-190020"/>
            <a:chExt cx="10629300" cy="2450680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79650" y="-190020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Slaba polovica obiskovalcev pozna znamko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Slovenia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Green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, dobra polovica pa je pripravljenih zmanjšati svoj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ogljični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 odtis.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79650" y="201226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g2b4cf66fd62_0_0"/>
          <p:cNvSpPr txBox="1"/>
          <p:nvPr/>
        </p:nvSpPr>
        <p:spPr>
          <a:xfrm>
            <a:off x="914400" y="3830285"/>
            <a:ext cx="16459200" cy="11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58% obiskovalcev je pripravljenih zmanjšati svoj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ogljični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odtis, 14% ni pripravljenih na to (28% pa ne ve).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64% obiskovalcev bo za prevoz uporabljalo avto/kombi, ki je tako je glavni vir onesnaževanja.</a:t>
            </a: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71;g2b4560b0276_0_28">
            <a:extLst>
              <a:ext uri="{FF2B5EF4-FFF2-40B4-BE49-F238E27FC236}">
                <a16:creationId xmlns:a16="http://schemas.microsoft.com/office/drawing/2014/main" id="{957EA5B7-C865-4E99-AA6F-23F9AC74A32E}"/>
              </a:ext>
            </a:extLst>
          </p:cNvPr>
          <p:cNvSpPr/>
          <p:nvPr/>
        </p:nvSpPr>
        <p:spPr>
          <a:xfrm>
            <a:off x="3391233" y="2744762"/>
            <a:ext cx="2667150" cy="11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r>
              <a:rPr lang="sl-SI" sz="66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51% </a:t>
            </a:r>
            <a:endParaRPr sz="6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69;g2b4560b0276_0_28">
            <a:extLst>
              <a:ext uri="{FF2B5EF4-FFF2-40B4-BE49-F238E27FC236}">
                <a16:creationId xmlns:a16="http://schemas.microsoft.com/office/drawing/2014/main" id="{FCFA3610-0F22-480A-A6A0-E97CE7759A6C}"/>
              </a:ext>
            </a:extLst>
          </p:cNvPr>
          <p:cNvSpPr/>
          <p:nvPr/>
        </p:nvSpPr>
        <p:spPr>
          <a:xfrm>
            <a:off x="4723636" y="2691266"/>
            <a:ext cx="11278364" cy="106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ctr"/>
            <a:endParaRPr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pl-PL" sz="28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obiskovalcev ne pozna znamke Slovenia Green (49% pa jo)</a:t>
            </a:r>
            <a:endParaRPr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3395298-7092-4CAE-9C22-AFA091D64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06964"/>
              </p:ext>
            </p:extLst>
          </p:nvPr>
        </p:nvGraphicFramePr>
        <p:xfrm>
          <a:off x="1295400" y="4739703"/>
          <a:ext cx="6629400" cy="512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6707AE7-B522-4488-ADDB-2AF9B1330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055029"/>
              </p:ext>
            </p:extLst>
          </p:nvPr>
        </p:nvGraphicFramePr>
        <p:xfrm>
          <a:off x="8991600" y="4739703"/>
          <a:ext cx="6629400" cy="528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837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g2b4cf66fd62_0_52"/>
          <p:cNvGrpSpPr/>
          <p:nvPr/>
        </p:nvGrpSpPr>
        <p:grpSpPr>
          <a:xfrm>
            <a:off x="914400" y="1528553"/>
            <a:ext cx="17106264" cy="1693380"/>
            <a:chOff x="-71023" y="-208341"/>
            <a:chExt cx="10629300" cy="2257841"/>
          </a:xfrm>
        </p:grpSpPr>
        <p:sp>
          <p:nvSpPr>
            <p:cNvPr id="228" name="Google Shape;228;g2b4cf66fd62_0_52"/>
            <p:cNvSpPr txBox="1"/>
            <p:nvPr/>
          </p:nvSpPr>
          <p:spPr>
            <a:xfrm>
              <a:off x="-71023" y="-20834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Pri trajnostnih prizadevanjih je najbolje ocenjena varnost vode, slabše pa razpoložljivost informacij o varčevanju z vodo in energijo. </a:t>
              </a:r>
              <a:endParaRPr sz="4001" b="1" dirty="0">
                <a:solidFill>
                  <a:srgbClr val="2E765E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g2b4cf66fd62_0_52"/>
            <p:cNvSpPr/>
            <p:nvPr/>
          </p:nvSpPr>
          <p:spPr>
            <a:xfrm>
              <a:off x="0" y="180110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233" name="Google Shape;233;g2b4cf66fd62_0_52"/>
          <p:cNvSpPr txBox="1"/>
          <p:nvPr/>
        </p:nvSpPr>
        <p:spPr>
          <a:xfrm>
            <a:off x="914400" y="3543300"/>
            <a:ext cx="6553350" cy="457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81% brez skrbi pije vodo iz pipe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79% meni da je dovolj mest za ločevanje odpadkov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63% meni da je dovolj informacij o zdravstveni oskrbi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60% meni da je dovolj informacij o varčevanju z energijo in vodo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63% meni da je dovolj informacij o ločevanju odpadkov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77% o lokalni gastronomski ponudbi in lokalnih proizvodih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2b4cf66fd62_0_52"/>
          <p:cNvSpPr txBox="1"/>
          <p:nvPr/>
        </p:nvSpPr>
        <p:spPr>
          <a:xfrm>
            <a:off x="8305800" y="9631444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51;p5">
            <a:extLst>
              <a:ext uri="{FF2B5EF4-FFF2-40B4-BE49-F238E27FC236}">
                <a16:creationId xmlns:a16="http://schemas.microsoft.com/office/drawing/2014/main" id="{03201C25-03D8-41D9-AB05-F3BECE39F003}"/>
              </a:ext>
            </a:extLst>
          </p:cNvPr>
          <p:cNvSpPr/>
          <p:nvPr/>
        </p:nvSpPr>
        <p:spPr>
          <a:xfrm>
            <a:off x="8001000" y="6955101"/>
            <a:ext cx="9829800" cy="958158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214;g2b4cf66fd62_0_0">
            <a:extLst>
              <a:ext uri="{FF2B5EF4-FFF2-40B4-BE49-F238E27FC236}">
                <a16:creationId xmlns:a16="http://schemas.microsoft.com/office/drawing/2014/main" id="{99EAADDD-EA5C-496F-A841-3395E61CF0CA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3" name="Google Shape;215;g2b4cf66fd62_0_0">
              <a:extLst>
                <a:ext uri="{FF2B5EF4-FFF2-40B4-BE49-F238E27FC236}">
                  <a16:creationId xmlns:a16="http://schemas.microsoft.com/office/drawing/2014/main" id="{0A2324DA-8681-4530-A479-D25E6032D813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6" name="Google Shape;216;g2b4cf66fd62_0_0">
              <a:extLst>
                <a:ext uri="{FF2B5EF4-FFF2-40B4-BE49-F238E27FC236}">
                  <a16:creationId xmlns:a16="http://schemas.microsoft.com/office/drawing/2014/main" id="{BA169F2B-92C5-4409-ACF6-5BC2E4019125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47633AA-69BB-4D99-B6C1-60CC9A5FC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31251"/>
              </p:ext>
            </p:extLst>
          </p:nvPr>
        </p:nvGraphicFramePr>
        <p:xfrm>
          <a:off x="7734450" y="3848100"/>
          <a:ext cx="9639150" cy="578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Google Shape;251;p5">
            <a:extLst>
              <a:ext uri="{FF2B5EF4-FFF2-40B4-BE49-F238E27FC236}">
                <a16:creationId xmlns:a16="http://schemas.microsoft.com/office/drawing/2014/main" id="{66AC18DE-45D9-4D5A-96EB-407EC8E09FC8}"/>
              </a:ext>
            </a:extLst>
          </p:cNvPr>
          <p:cNvSpPr/>
          <p:nvPr/>
        </p:nvSpPr>
        <p:spPr>
          <a:xfrm>
            <a:off x="8001000" y="4985370"/>
            <a:ext cx="9829800" cy="958158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56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1156886" y="1600466"/>
            <a:ext cx="17106263" cy="1721421"/>
            <a:chOff x="79650" y="-34569"/>
            <a:chExt cx="10629300" cy="2295229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79650" y="-34569"/>
              <a:ext cx="10629300" cy="1641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0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Večina obiskovalcev kot prevoz uporablja avto/kombi, kar kaže na priložnost za bolj zeleno mobilnost.</a:t>
              </a: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79650" y="201226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6707AE7-B522-4488-ADDB-2AF9B1330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142653"/>
              </p:ext>
            </p:extLst>
          </p:nvPr>
        </p:nvGraphicFramePr>
        <p:xfrm>
          <a:off x="9193470" y="4302710"/>
          <a:ext cx="6629400" cy="528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110D849-39DF-4CBA-A935-61905E9AD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887543"/>
              </p:ext>
            </p:extLst>
          </p:nvPr>
        </p:nvGraphicFramePr>
        <p:xfrm>
          <a:off x="914400" y="4346921"/>
          <a:ext cx="7620000" cy="523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226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2b4cf66fd62_0_191"/>
          <p:cNvGrpSpPr/>
          <p:nvPr/>
        </p:nvGrpSpPr>
        <p:grpSpPr>
          <a:xfrm>
            <a:off x="1015638" y="1597060"/>
            <a:ext cx="17106264" cy="1566457"/>
            <a:chOff x="-8117" y="-39110"/>
            <a:chExt cx="10629300" cy="2088610"/>
          </a:xfrm>
        </p:grpSpPr>
        <p:sp>
          <p:nvSpPr>
            <p:cNvPr id="484" name="Google Shape;484;g2b4cf66fd62_0_191"/>
            <p:cNvSpPr txBox="1"/>
            <p:nvPr/>
          </p:nvSpPr>
          <p:spPr>
            <a:xfrm>
              <a:off x="-8117" y="-39110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Razlike v zadovoljstvu (in zvestobi) med tujimi in domačimi obiskovalci so minimalne.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g2b4cf66fd62_0_191"/>
            <p:cNvSpPr/>
            <p:nvPr/>
          </p:nvSpPr>
          <p:spPr>
            <a:xfrm>
              <a:off x="0" y="180110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490" name="Google Shape;490;g2b4cf66fd62_0_191"/>
          <p:cNvSpPr txBox="1"/>
          <p:nvPr/>
        </p:nvSpPr>
        <p:spPr>
          <a:xfrm>
            <a:off x="8305800" y="9631444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214;g2b4cf66fd62_0_0">
            <a:extLst>
              <a:ext uri="{FF2B5EF4-FFF2-40B4-BE49-F238E27FC236}">
                <a16:creationId xmlns:a16="http://schemas.microsoft.com/office/drawing/2014/main" id="{FCD28AF3-2600-4A7E-B03B-C23B612D8A7A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1" name="Google Shape;215;g2b4cf66fd62_0_0">
              <a:extLst>
                <a:ext uri="{FF2B5EF4-FFF2-40B4-BE49-F238E27FC236}">
                  <a16:creationId xmlns:a16="http://schemas.microsoft.com/office/drawing/2014/main" id="{86E51CE1-9CBC-4C4E-B385-EC81A6D44D6D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2" name="Google Shape;216;g2b4cf66fd62_0_0">
              <a:extLst>
                <a:ext uri="{FF2B5EF4-FFF2-40B4-BE49-F238E27FC236}">
                  <a16:creationId xmlns:a16="http://schemas.microsoft.com/office/drawing/2014/main" id="{6B50526E-3946-4765-BAB8-2F75CDED650A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82DF455-D534-46D1-B734-4D2F49F57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456809"/>
              </p:ext>
            </p:extLst>
          </p:nvPr>
        </p:nvGraphicFramePr>
        <p:xfrm>
          <a:off x="685800" y="3771900"/>
          <a:ext cx="6934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0D0B659-71B7-4F39-AEEF-9D21E62FC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66140"/>
              </p:ext>
            </p:extLst>
          </p:nvPr>
        </p:nvGraphicFramePr>
        <p:xfrm>
          <a:off x="7772400" y="3771900"/>
          <a:ext cx="9829800" cy="601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841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C8EEBC-F918-4C88-9719-8FD2DD982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20531"/>
              </p:ext>
            </p:extLst>
          </p:nvPr>
        </p:nvGraphicFramePr>
        <p:xfrm>
          <a:off x="1600200" y="4457700"/>
          <a:ext cx="6096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CECBB9-6E85-46A7-ADFF-82BCDE67D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47001"/>
              </p:ext>
            </p:extLst>
          </p:nvPr>
        </p:nvGraphicFramePr>
        <p:xfrm>
          <a:off x="9448800" y="4453597"/>
          <a:ext cx="6248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oogle Shape;483;g2b4cf66fd62_0_191">
            <a:extLst>
              <a:ext uri="{FF2B5EF4-FFF2-40B4-BE49-F238E27FC236}">
                <a16:creationId xmlns:a16="http://schemas.microsoft.com/office/drawing/2014/main" id="{D3FBD5A5-B1F9-498D-ADBF-FEBB6CE8D06A}"/>
              </a:ext>
            </a:extLst>
          </p:cNvPr>
          <p:cNvGrpSpPr/>
          <p:nvPr/>
        </p:nvGrpSpPr>
        <p:grpSpPr>
          <a:xfrm>
            <a:off x="914400" y="1528784"/>
            <a:ext cx="17106264" cy="1634733"/>
            <a:chOff x="-71023" y="-130145"/>
            <a:chExt cx="10629300" cy="2179645"/>
          </a:xfrm>
        </p:grpSpPr>
        <p:sp>
          <p:nvSpPr>
            <p:cNvPr id="6" name="Google Shape;484;g2b4cf66fd62_0_191">
              <a:extLst>
                <a:ext uri="{FF2B5EF4-FFF2-40B4-BE49-F238E27FC236}">
                  <a16:creationId xmlns:a16="http://schemas.microsoft.com/office/drawing/2014/main" id="{089A023A-5272-4F24-9C55-F5FD9BA1B6C6}"/>
                </a:ext>
              </a:extLst>
            </p:cNvPr>
            <p:cNvSpPr txBox="1"/>
            <p:nvPr/>
          </p:nvSpPr>
          <p:spPr>
            <a:xfrm>
              <a:off x="-71023" y="-130145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Tujci precej slabše poznajo trajnostno znamko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Slovenia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Green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, so pa malce bolj odločno pripravljeni zmanjšati svoj 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ogljični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 odtis.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" name="Google Shape;485;g2b4cf66fd62_0_191">
              <a:extLst>
                <a:ext uri="{FF2B5EF4-FFF2-40B4-BE49-F238E27FC236}">
                  <a16:creationId xmlns:a16="http://schemas.microsoft.com/office/drawing/2014/main" id="{4836F4F7-F58A-43BE-985B-5E83E41E487B}"/>
                </a:ext>
              </a:extLst>
            </p:cNvPr>
            <p:cNvSpPr/>
            <p:nvPr/>
          </p:nvSpPr>
          <p:spPr>
            <a:xfrm>
              <a:off x="0" y="180110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8" name="Google Shape;214;g2b4cf66fd62_0_0">
            <a:extLst>
              <a:ext uri="{FF2B5EF4-FFF2-40B4-BE49-F238E27FC236}">
                <a16:creationId xmlns:a16="http://schemas.microsoft.com/office/drawing/2014/main" id="{BBE17A65-B4C5-467B-8736-B7107ACCF943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9" name="Google Shape;215;g2b4cf66fd62_0_0">
              <a:extLst>
                <a:ext uri="{FF2B5EF4-FFF2-40B4-BE49-F238E27FC236}">
                  <a16:creationId xmlns:a16="http://schemas.microsoft.com/office/drawing/2014/main" id="{B24AE568-640A-411B-82C0-8D0CE5899F93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0" name="Google Shape;216;g2b4cf66fd62_0_0">
              <a:extLst>
                <a:ext uri="{FF2B5EF4-FFF2-40B4-BE49-F238E27FC236}">
                  <a16:creationId xmlns:a16="http://schemas.microsoft.com/office/drawing/2014/main" id="{331F3B08-6F68-4B91-984F-0BD5EAB16A33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62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2b4cf66fd62_0_191"/>
          <p:cNvGrpSpPr/>
          <p:nvPr/>
        </p:nvGrpSpPr>
        <p:grpSpPr>
          <a:xfrm>
            <a:off x="946053" y="1804715"/>
            <a:ext cx="17142680" cy="1583281"/>
            <a:chOff x="-51355" y="237762"/>
            <a:chExt cx="10651928" cy="2111043"/>
          </a:xfrm>
        </p:grpSpPr>
        <p:sp>
          <p:nvSpPr>
            <p:cNvPr id="484" name="Google Shape;484;g2b4cf66fd62_0_191"/>
            <p:cNvSpPr txBox="1"/>
            <p:nvPr/>
          </p:nvSpPr>
          <p:spPr>
            <a:xfrm>
              <a:off x="-28727" y="237762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Primerjava s prebivalci Velenja in obiskovalci Slovenije (</a:t>
              </a:r>
              <a:r>
                <a:rPr lang="sl-SI" sz="4001" b="1" dirty="0" err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Valicon</a:t>
              </a:r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) je omejena a večinoma kaže skladne in primerljive rezultate.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g2b4cf66fd62_0_191"/>
            <p:cNvSpPr/>
            <p:nvPr/>
          </p:nvSpPr>
          <p:spPr>
            <a:xfrm>
              <a:off x="-51355" y="2100405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489" name="Google Shape;489;g2b4cf66fd62_0_191"/>
          <p:cNvSpPr txBox="1"/>
          <p:nvPr/>
        </p:nvSpPr>
        <p:spPr>
          <a:xfrm>
            <a:off x="914400" y="3456188"/>
            <a:ext cx="16596450" cy="641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Tako 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obiskovalci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kot 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prebivalci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so s turistično ponudbo 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večinoma zadovoljni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. 88% obiskovalcev je namreč zadovoljnih s turistično ponudbo v Velenju, medtem ko je z razvojem turizma v Velenju zadovoljnih 73 % občanov. Da je število turistov previsoko in moteče meni 21% obiskovalcev – in 14% prebivalcev. Da je število turistov previsoko in moteče meni 21% obiskovalcev – in 14% prebivalcev.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/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Tudi 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glede turistične gneče so mnenja obojih podobna - pozitivna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. Le 21% obiskovalcev meni da je število turistov previsoko in moteče, medtem ko zgolj 14 % prebivalcev meni, da je poleti število obiskovalcev Velenja previsoko in moteče.</a:t>
            </a:r>
            <a:endParaRPr lang="sl-SI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Glede 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kolesarskih poti imajo obiskovalci in prebivalci različno mnenje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. Prebivalci menijo, da bi moralo biti v Velenju več kolesarskih in peš poti (57 %), medtem ko je 88% obiskovalcev je zadovoljnih z možnostjo potovanja peš ali s kolesom. 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Zadovoljstvo obiskovalcev Velenja je primerljivo s Slovenskim segmentom obiskovalcev-aktivnih družin (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Valicon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). 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Med obiskovalci Velenja je namreč 33% takih katerih pričakovanja so presežena (in pri 63% „izpolnjena“), medtem ko ima na Slovenskem nivoju ima presežena pričakovanja 26% (pri 64% pa so izpolnjena).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g2b4cf66fd62_0_191"/>
          <p:cNvSpPr txBox="1"/>
          <p:nvPr/>
        </p:nvSpPr>
        <p:spPr>
          <a:xfrm>
            <a:off x="8305800" y="9631444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214;g2b4cf66fd62_0_0">
            <a:extLst>
              <a:ext uri="{FF2B5EF4-FFF2-40B4-BE49-F238E27FC236}">
                <a16:creationId xmlns:a16="http://schemas.microsoft.com/office/drawing/2014/main" id="{4F878128-CBCC-4610-9958-4B3575D65174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1" name="Google Shape;215;g2b4cf66fd62_0_0">
              <a:extLst>
                <a:ext uri="{FF2B5EF4-FFF2-40B4-BE49-F238E27FC236}">
                  <a16:creationId xmlns:a16="http://schemas.microsoft.com/office/drawing/2014/main" id="{87E09D26-FCF1-4894-B542-75661F34190A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2" name="Google Shape;216;g2b4cf66fd62_0_0">
              <a:extLst>
                <a:ext uri="{FF2B5EF4-FFF2-40B4-BE49-F238E27FC236}">
                  <a16:creationId xmlns:a16="http://schemas.microsoft.com/office/drawing/2014/main" id="{12D3D8A7-16F5-4391-A98D-468D8A34699A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13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302238" cy="8229600"/>
            <a:chOff x="0" y="0"/>
            <a:chExt cx="13736317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36317" cy="10972800"/>
              <a:chOff x="0" y="0"/>
              <a:chExt cx="7927970" cy="633299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927970" cy="6332995"/>
              </a:xfrm>
              <a:custGeom>
                <a:avLst/>
                <a:gdLst/>
                <a:ahLst/>
                <a:cxnLst/>
                <a:rect l="l" t="t" r="r" b="b"/>
                <a:pathLst>
                  <a:path w="7927970" h="6332995">
                    <a:moveTo>
                      <a:pt x="0" y="0"/>
                    </a:moveTo>
                    <a:lnTo>
                      <a:pt x="0" y="6332995"/>
                    </a:lnTo>
                    <a:lnTo>
                      <a:pt x="7927970" y="6332995"/>
                    </a:lnTo>
                    <a:lnTo>
                      <a:pt x="7927970" y="0"/>
                    </a:lnTo>
                    <a:lnTo>
                      <a:pt x="0" y="0"/>
                    </a:lnTo>
                    <a:close/>
                    <a:moveTo>
                      <a:pt x="7867010" y="6272035"/>
                    </a:moveTo>
                    <a:lnTo>
                      <a:pt x="59690" y="6272035"/>
                    </a:lnTo>
                    <a:lnTo>
                      <a:pt x="59690" y="59690"/>
                    </a:lnTo>
                    <a:lnTo>
                      <a:pt x="7867010" y="59690"/>
                    </a:lnTo>
                    <a:lnTo>
                      <a:pt x="7867010" y="6272035"/>
                    </a:lnTo>
                    <a:close/>
                  </a:path>
                </a:pathLst>
              </a:custGeom>
              <a:solidFill>
                <a:srgbClr val="2E765E">
                  <a:alpha val="9804"/>
                </a:srgbClr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5769" y="10673769"/>
              <a:ext cx="13730548" cy="299031"/>
            </a:xfrm>
            <a:prstGeom prst="rect">
              <a:avLst/>
            </a:prstGeom>
            <a:solidFill>
              <a:srgbClr val="2E765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24000" y="1333500"/>
            <a:ext cx="9806938" cy="3453264"/>
            <a:chOff x="0" y="0"/>
            <a:chExt cx="10629252" cy="4604352"/>
          </a:xfrm>
        </p:grpSpPr>
        <p:sp>
          <p:nvSpPr>
            <p:cNvPr id="7" name="TextBox 7"/>
            <p:cNvSpPr txBox="1"/>
            <p:nvPr/>
          </p:nvSpPr>
          <p:spPr>
            <a:xfrm>
              <a:off x="4" y="0"/>
              <a:ext cx="1062924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6000" b="0" i="0" u="none" strike="noStrike" kern="1200" cap="none" spc="-60" normalizeH="0" baseline="0" noProof="0" dirty="0">
                  <a:ln>
                    <a:noFill/>
                  </a:ln>
                  <a:solidFill>
                    <a:srgbClr val="2E765E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Vsebina</a:t>
              </a:r>
              <a:endParaRPr kumimoji="0" lang="en-US" sz="6000" b="0" i="0" u="none" strike="noStrike" kern="1200" cap="none" spc="-60" normalizeH="0" baseline="0" noProof="0" dirty="0">
                <a:ln>
                  <a:noFill/>
                </a:ln>
                <a:solidFill>
                  <a:srgbClr val="2E765E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" y="2662766"/>
              <a:ext cx="10629248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0" i="0" u="none" strike="noStrike" kern="1200" cap="none" spc="190" normalizeH="0" baseline="0" noProof="0" dirty="0">
                <a:ln>
                  <a:noFill/>
                </a:ln>
                <a:solidFill>
                  <a:srgbClr val="2E765E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64764"/>
              <a:ext cx="10629248" cy="2239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lvl="0" indent="-457200">
                <a:lnSpc>
                  <a:spcPts val="4500"/>
                </a:lnSpc>
                <a:buFont typeface="Arial" panose="020B0604020202020204" pitchFamily="34" charset="0"/>
                <a:buChar char="•"/>
                <a:defRPr/>
              </a:pPr>
              <a:r>
                <a:rPr lang="sl-SI" sz="2800" spc="30" dirty="0">
                  <a:solidFill>
                    <a:srgbClr val="2E765E"/>
                  </a:solidFill>
                  <a:latin typeface="Open Sans"/>
                </a:rPr>
                <a:t>Zadovoljstvo in zvestoba obiskovalcev</a:t>
              </a:r>
            </a:p>
            <a:p>
              <a:pPr marL="457200" lvl="0" indent="-457200">
                <a:lnSpc>
                  <a:spcPts val="4500"/>
                </a:lnSpc>
                <a:buFont typeface="Arial" panose="020B0604020202020204" pitchFamily="34" charset="0"/>
                <a:buChar char="•"/>
                <a:defRPr/>
              </a:pPr>
              <a:r>
                <a:rPr lang="sl-SI" sz="2800" spc="30" dirty="0">
                  <a:solidFill>
                    <a:srgbClr val="2E765E"/>
                  </a:solidFill>
                  <a:latin typeface="Open Sans"/>
                </a:rPr>
                <a:t>Zadovoljstvo lokalnega prebivalstva</a:t>
              </a:r>
            </a:p>
            <a:p>
              <a:pPr marL="457200" lvl="0" indent="-457200">
                <a:lnSpc>
                  <a:spcPts val="4500"/>
                </a:lnSpc>
                <a:buFont typeface="Arial" panose="020B0604020202020204" pitchFamily="34" charset="0"/>
                <a:buChar char="•"/>
                <a:defRPr/>
              </a:pPr>
              <a:r>
                <a:rPr lang="sl-SI" sz="2800" spc="30" dirty="0">
                  <a:solidFill>
                    <a:srgbClr val="2E765E"/>
                  </a:solidFill>
                  <a:latin typeface="Open Sans"/>
                </a:rPr>
                <a:t>Poraba in trajnost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801100"/>
              <a:ext cx="1332750" cy="248324"/>
            </a:xfrm>
            <a:prstGeom prst="rect">
              <a:avLst/>
            </a:prstGeom>
            <a:solidFill>
              <a:srgbClr val="2E765E"/>
            </a:solidFill>
          </p:spPr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35FD7-7153-4792-8047-69EA7924A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6"/>
          <a:stretch/>
        </p:blipFill>
        <p:spPr>
          <a:xfrm>
            <a:off x="11512445" y="1028699"/>
            <a:ext cx="7322755" cy="90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2b4cf66fd62_0_191"/>
          <p:cNvGrpSpPr/>
          <p:nvPr/>
        </p:nvGrpSpPr>
        <p:grpSpPr>
          <a:xfrm>
            <a:off x="914400" y="1528784"/>
            <a:ext cx="17106264" cy="1086706"/>
            <a:chOff x="-71023" y="-130145"/>
            <a:chExt cx="10629300" cy="1448942"/>
          </a:xfrm>
        </p:grpSpPr>
        <p:sp>
          <p:nvSpPr>
            <p:cNvPr id="484" name="Google Shape;484;g2b4cf66fd62_0_191"/>
            <p:cNvSpPr txBox="1"/>
            <p:nvPr/>
          </p:nvSpPr>
          <p:spPr>
            <a:xfrm>
              <a:off x="-71023" y="-130145"/>
              <a:ext cx="10629300" cy="820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POVZETEK UGOTOVITEV (1)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g2b4cf66fd62_0_191"/>
            <p:cNvSpPr/>
            <p:nvPr/>
          </p:nvSpPr>
          <p:spPr>
            <a:xfrm>
              <a:off x="-71023" y="107039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489" name="Google Shape;489;g2b4cf66fd62_0_191"/>
          <p:cNvSpPr txBox="1"/>
          <p:nvPr/>
        </p:nvSpPr>
        <p:spPr>
          <a:xfrm>
            <a:off x="923778" y="3009900"/>
            <a:ext cx="16596450" cy="678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Anketa med obiskovalci v visoki (poletni) sezoni 2024 omogoča delni vpogled v doseganje nekaterih kvalitativnih strateških ciljev opredeljenih v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Strategiji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razvoja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trženja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turizma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v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Velenju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Šoštanju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za </a:t>
            </a:r>
            <a:r>
              <a:rPr lang="en-US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obdobje</a:t>
            </a:r>
            <a:r>
              <a:rPr lang="en-US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2022–2027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Profil anketiranih obiskovalcev Velenja kaže, da prevladujejo domači gosti (87%), enodnevni obiskovalci (61%), ponovni obiskovalci (64%), zaposleni (61%), družine (50%) in starostna kategorija 25-44 let (40%). Glavna namena obiska sta počitek (32%) in rekreacija (28%).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Glede podobe oz. percepcije rezultati kažejo, da velika večina (93%) obiskovalcev meni, da je Velenje družinam prijazna destinacija. Spontane asociacije nakazujejo pozitivne izkušnje in kažejo da obiskovalci Velenje zaznavajo predvsem kot „zanimivo“, „lepo“ in „prijetno“ destinacijo. 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Rezultati po drugi strani kažejo, da je Velenje v nekoliko manjši meri je prepoznano kot destinacija s ponudbo prireditev za družine (kar je eden izmed strateških kvalitativnih ciljev). Spontane asociacije namreč tega ne nakazujejo, s ponudbo „kulturnih“ vsebin je sicer zadovoljnih 71% obiskovalcev (povprečje 4,0). 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oogle Shape;214;g2b4cf66fd62_0_0">
            <a:extLst>
              <a:ext uri="{FF2B5EF4-FFF2-40B4-BE49-F238E27FC236}">
                <a16:creationId xmlns:a16="http://schemas.microsoft.com/office/drawing/2014/main" id="{4F878128-CBCC-4610-9958-4B3575D65174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1" name="Google Shape;215;g2b4cf66fd62_0_0">
              <a:extLst>
                <a:ext uri="{FF2B5EF4-FFF2-40B4-BE49-F238E27FC236}">
                  <a16:creationId xmlns:a16="http://schemas.microsoft.com/office/drawing/2014/main" id="{87E09D26-FCF1-4894-B542-75661F34190A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2" name="Google Shape;216;g2b4cf66fd62_0_0">
              <a:extLst>
                <a:ext uri="{FF2B5EF4-FFF2-40B4-BE49-F238E27FC236}">
                  <a16:creationId xmlns:a16="http://schemas.microsoft.com/office/drawing/2014/main" id="{12D3D8A7-16F5-4391-A98D-468D8A34699A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47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2b4cf66fd62_0_191"/>
          <p:cNvGrpSpPr/>
          <p:nvPr/>
        </p:nvGrpSpPr>
        <p:grpSpPr>
          <a:xfrm>
            <a:off x="914400" y="1528784"/>
            <a:ext cx="17106264" cy="1086706"/>
            <a:chOff x="-71023" y="-130145"/>
            <a:chExt cx="10629300" cy="1448942"/>
          </a:xfrm>
        </p:grpSpPr>
        <p:sp>
          <p:nvSpPr>
            <p:cNvPr id="484" name="Google Shape;484;g2b4cf66fd62_0_191"/>
            <p:cNvSpPr txBox="1"/>
            <p:nvPr/>
          </p:nvSpPr>
          <p:spPr>
            <a:xfrm>
              <a:off x="-71023" y="-130145"/>
              <a:ext cx="10629300" cy="820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POVZETEK UGOTOVITEV (2)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g2b4cf66fd62_0_191"/>
            <p:cNvSpPr/>
            <p:nvPr/>
          </p:nvSpPr>
          <p:spPr>
            <a:xfrm>
              <a:off x="-71023" y="107039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489" name="Google Shape;489;g2b4cf66fd62_0_191"/>
          <p:cNvSpPr txBox="1"/>
          <p:nvPr/>
        </p:nvSpPr>
        <p:spPr>
          <a:xfrm>
            <a:off x="923778" y="3009900"/>
            <a:ext cx="16596450" cy="715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Večina obiskovalcev je idejo za obisk Velenja dobila iz osebnih izkušenj (38%) in kot priporočilo sorodnikov/prijateljev (34%). Spletna stran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visitsaleska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je slabo obiskana saj je 71% obiskovalcev ni obiskalo. Sicer spletne strani nudijo dovolj informacij – predvsem o prireditvah, manj pa o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wellness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ponudbi. To kaže da so spletni viri promoviranja in privabljanja obiskovalcev preslabo izkoriščeni.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Zadovoljstvo obiskovalcev je visoko, saj je 88% zadovoljnih s turistično ponudbo, pri 96% obiskovalcev so bila pričakovanja izpolnjena (63%) ali presežena (33%), povprečno zadovoljstvo pa znaša 4,08 (od 5). To je primerljivo s Slovenskim povprečjem, saj ima po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Valiconovi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raziskavi na slovenskem nivoju presežena pričakovanja 26%, pri 64% pa so izpolnjena). 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Obiskovalci Velenja so najbolj zadovoljni z urejenostjo okolice, možnostmi potovanja peš ali s kolesom in občutkom varnosti. Najmanj pa z možnostmi nakupovanja in ponudbo hrane po 22 uri. Obiskovalci so v nekoliko večji meri zadovoljni s turizmom kot prebivalci, saj je z razvojem turizma v Velenju zadovoljnih 73 % občanov. Da je število turistov previsoko in moteče meni 21% obiskovalcev – in 14% prebivalcev.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Tudi zvestoba obiskovalcev je visoka, saj je ponovnih obiskovalcev 64%, 73% obiskovalcev pa jih želi obiskati Velenje tudi v prihodnje.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oogle Shape;214;g2b4cf66fd62_0_0">
            <a:extLst>
              <a:ext uri="{FF2B5EF4-FFF2-40B4-BE49-F238E27FC236}">
                <a16:creationId xmlns:a16="http://schemas.microsoft.com/office/drawing/2014/main" id="{4F878128-CBCC-4610-9958-4B3575D65174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1" name="Google Shape;215;g2b4cf66fd62_0_0">
              <a:extLst>
                <a:ext uri="{FF2B5EF4-FFF2-40B4-BE49-F238E27FC236}">
                  <a16:creationId xmlns:a16="http://schemas.microsoft.com/office/drawing/2014/main" id="{87E09D26-FCF1-4894-B542-75661F34190A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2" name="Google Shape;216;g2b4cf66fd62_0_0">
              <a:extLst>
                <a:ext uri="{FF2B5EF4-FFF2-40B4-BE49-F238E27FC236}">
                  <a16:creationId xmlns:a16="http://schemas.microsoft.com/office/drawing/2014/main" id="{12D3D8A7-16F5-4391-A98D-468D8A34699A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11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2b4cf66fd62_0_191"/>
          <p:cNvGrpSpPr/>
          <p:nvPr/>
        </p:nvGrpSpPr>
        <p:grpSpPr>
          <a:xfrm>
            <a:off x="914400" y="1528784"/>
            <a:ext cx="17106264" cy="1086706"/>
            <a:chOff x="-71023" y="-130145"/>
            <a:chExt cx="10629300" cy="1448942"/>
          </a:xfrm>
        </p:grpSpPr>
        <p:sp>
          <p:nvSpPr>
            <p:cNvPr id="484" name="Google Shape;484;g2b4cf66fd62_0_191"/>
            <p:cNvSpPr txBox="1"/>
            <p:nvPr/>
          </p:nvSpPr>
          <p:spPr>
            <a:xfrm>
              <a:off x="-71023" y="-130145"/>
              <a:ext cx="10629300" cy="820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POVZETEK UGOTOVITEV (3)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g2b4cf66fd62_0_191"/>
            <p:cNvSpPr/>
            <p:nvPr/>
          </p:nvSpPr>
          <p:spPr>
            <a:xfrm>
              <a:off x="-71023" y="107039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489" name="Google Shape;489;g2b4cf66fd62_0_191"/>
          <p:cNvSpPr txBox="1"/>
          <p:nvPr/>
        </p:nvSpPr>
        <p:spPr>
          <a:xfrm>
            <a:off x="923778" y="3009900"/>
            <a:ext cx="16596450" cy="678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Največji delež obiskovalcev  je enodnevnih (61%), tisti ki prespijo pa ostanejo v povprečju1-2 noči. 84% Obiskovalcev  porabi manj kot 50€ na dan / osebo (39% Obiskovalcev porabi manj kot 25€ na dan/osebo, 35% pa med 25-50€ na osebo/dan. Večino denarja porabijo za hrano in pijačo.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Trajnostna naravnanost Velenja je le deloma prepoznana. Le slaba polovica (49%) domačih obiskovalcev pozna znamko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Slovenia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Green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(med tujci pa 27%). Pri trajnostnih prizadevanjih je najbolje ocenjena varnost vode (81% obiskovalcev brez skrbi pije vodo iz pipe), slabše pa je ocenjena razpoložljivost informacij o varčevanju z energijo in vodo (60% meni da je o tem dovolj informacij). Predlogi za bolj trajnostno ponudbo se večinoma nanašajo na uvedbo večkratne embalaže (in vrečk), in boljšo ponudbo tradicionalnih izdelkov.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Dobra polovica obiskovalcev (58%) je pripravljenih zmanjšati svoj </a:t>
            </a:r>
            <a:r>
              <a:rPr lang="sl-SI" sz="2400" b="1" dirty="0" err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ogljični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 odtis. To so pripravljeni narediti </a:t>
            </a:r>
            <a:fld id="{B6418F48-34D3-4610-BD49-EFE49C462AEB}" type="CATEGORYNAME">
              <a:rPr lang="pl-PL" sz="2400" b="1" smtClean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pPr marL="342917" indent="-342917">
                <a:buClr>
                  <a:srgbClr val="2E765E"/>
                </a:buClr>
                <a:buSzPts val="1600"/>
                <a:buFont typeface="Arial"/>
                <a:buChar char="•"/>
              </a:pPr>
              <a:t>z uporabo trajnostne mobilnosti</a:t>
            </a:fld>
            <a:r>
              <a:rPr lang="pl-PL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</a:rPr>
              <a:t> (44%) in nakupom izdelkov lokalnih proizvajalcev (45%), le v manjši meri pa s plačevanjem ekološke takse (8%). </a:t>
            </a: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Večina obiskovalcev na destinaciji (61%) kot prevoz sicer uporablja avto/kombi, kar kaže na priložnost za bolj zeleno mobilnost.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oogle Shape;214;g2b4cf66fd62_0_0">
            <a:extLst>
              <a:ext uri="{FF2B5EF4-FFF2-40B4-BE49-F238E27FC236}">
                <a16:creationId xmlns:a16="http://schemas.microsoft.com/office/drawing/2014/main" id="{4F878128-CBCC-4610-9958-4B3575D65174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1" name="Google Shape;215;g2b4cf66fd62_0_0">
              <a:extLst>
                <a:ext uri="{FF2B5EF4-FFF2-40B4-BE49-F238E27FC236}">
                  <a16:creationId xmlns:a16="http://schemas.microsoft.com/office/drawing/2014/main" id="{87E09D26-FCF1-4894-B542-75661F34190A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2" name="Google Shape;216;g2b4cf66fd62_0_0">
              <a:extLst>
                <a:ext uri="{FF2B5EF4-FFF2-40B4-BE49-F238E27FC236}">
                  <a16:creationId xmlns:a16="http://schemas.microsoft.com/office/drawing/2014/main" id="{12D3D8A7-16F5-4391-A98D-468D8A34699A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20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0605" y="2226662"/>
            <a:ext cx="4906375" cy="7031638"/>
            <a:chOff x="0" y="0"/>
            <a:chExt cx="4408682" cy="6318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8682" cy="6318362"/>
            </a:xfrm>
            <a:custGeom>
              <a:avLst/>
              <a:gdLst/>
              <a:ahLst/>
              <a:cxnLst/>
              <a:rect l="l" t="t" r="r" b="b"/>
              <a:pathLst>
                <a:path w="4408682" h="6318362">
                  <a:moveTo>
                    <a:pt x="0" y="0"/>
                  </a:moveTo>
                  <a:lnTo>
                    <a:pt x="0" y="6318362"/>
                  </a:lnTo>
                  <a:lnTo>
                    <a:pt x="4408682" y="6318362"/>
                  </a:lnTo>
                  <a:lnTo>
                    <a:pt x="4408682" y="0"/>
                  </a:lnTo>
                  <a:lnTo>
                    <a:pt x="0" y="0"/>
                  </a:lnTo>
                  <a:close/>
                  <a:moveTo>
                    <a:pt x="4347722" y="6257402"/>
                  </a:moveTo>
                  <a:lnTo>
                    <a:pt x="59690" y="6257402"/>
                  </a:lnTo>
                  <a:lnTo>
                    <a:pt x="59690" y="59690"/>
                  </a:lnTo>
                  <a:lnTo>
                    <a:pt x="4347722" y="59690"/>
                  </a:lnTo>
                  <a:lnTo>
                    <a:pt x="4347722" y="6257402"/>
                  </a:lnTo>
                  <a:close/>
                </a:path>
              </a:pathLst>
            </a:custGeom>
            <a:solidFill>
              <a:srgbClr val="FAFFF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37388" y="3535890"/>
            <a:ext cx="3692809" cy="4429467"/>
            <a:chOff x="0" y="0"/>
            <a:chExt cx="4923746" cy="5905956"/>
          </a:xfrm>
        </p:grpSpPr>
        <p:sp>
          <p:nvSpPr>
            <p:cNvPr id="5" name="TextBox 5"/>
            <p:cNvSpPr txBox="1"/>
            <p:nvPr/>
          </p:nvSpPr>
          <p:spPr>
            <a:xfrm>
              <a:off x="0" y="2633504"/>
              <a:ext cx="4912416" cy="3272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54" b="0" i="0" u="none" strike="noStrike" kern="1200" cap="none" spc="162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 Bold"/>
                  <a:ea typeface="+mn-ea"/>
                  <a:cs typeface="Arial"/>
                  <a:sym typeface="Arial"/>
                </a:rPr>
                <a:t>CENTER POSLOVNE ODLIČNOSTI EKONOMSKE FAKULTETE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332" y="0"/>
              <a:ext cx="4912413" cy="1038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1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38" b="0" i="0" u="none" strike="noStrike" kern="1200" cap="none" spc="-51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 Bold"/>
                  <a:ea typeface="+mn-ea"/>
                  <a:cs typeface="Arial"/>
                  <a:sym typeface="Arial"/>
                </a:rPr>
                <a:t>Kontakt</a:t>
              </a:r>
              <a:endParaRPr kumimoji="0" lang="en-US" sz="5138" b="0" i="0" u="none" strike="noStrike" kern="1200" cap="none" spc="-51" normalizeH="0" baseline="0" noProof="0" dirty="0">
                <a:ln>
                  <a:noFill/>
                </a:ln>
                <a:solidFill>
                  <a:srgbClr val="FAFFFE"/>
                </a:solidFill>
                <a:effectLst/>
                <a:uLnTx/>
                <a:uFillTx/>
                <a:latin typeface="Open Sans Bold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896848" y="1750862"/>
              <a:ext cx="1141383" cy="212668"/>
            </a:xfrm>
            <a:prstGeom prst="rect">
              <a:avLst/>
            </a:prstGeom>
            <a:solidFill>
              <a:srgbClr val="FAFFF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25709" y="-4144335"/>
            <a:ext cx="19113709" cy="5446628"/>
            <a:chOff x="0" y="0"/>
            <a:chExt cx="6465625" cy="1842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65625" cy="1842440"/>
            </a:xfrm>
            <a:custGeom>
              <a:avLst/>
              <a:gdLst/>
              <a:ahLst/>
              <a:cxnLst/>
              <a:rect l="l" t="t" r="r" b="b"/>
              <a:pathLst>
                <a:path w="6465625" h="1842440">
                  <a:moveTo>
                    <a:pt x="0" y="0"/>
                  </a:moveTo>
                  <a:lnTo>
                    <a:pt x="6465625" y="0"/>
                  </a:lnTo>
                  <a:lnTo>
                    <a:pt x="6465625" y="1842440"/>
                  </a:lnTo>
                  <a:lnTo>
                    <a:pt x="0" y="18424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8654" y="22569"/>
            <a:ext cx="1709346" cy="127972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756554" y="3507315"/>
            <a:ext cx="9084090" cy="5161645"/>
            <a:chOff x="0" y="-38100"/>
            <a:chExt cx="12112120" cy="688219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12074391" cy="719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238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  <a:sym typeface="Arial"/>
                </a:rPr>
                <a:t>LOKACIJA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576" y="895071"/>
              <a:ext cx="1207439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30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  <a:sym typeface="Arial"/>
                </a:rPr>
                <a:t>Kardeljeva ploščad 17, 1000 Ljubljana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576" y="2576071"/>
              <a:ext cx="12074391" cy="719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238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  <a:sym typeface="Arial"/>
                </a:rPr>
                <a:t>E-MAIL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153" y="3509242"/>
              <a:ext cx="1207439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30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  <a:sym typeface="Arial"/>
                </a:rPr>
                <a:t>cpoef@ef.uni-lj.si</a:t>
              </a:r>
              <a:endParaRPr kumimoji="0" lang="en-US" sz="3000" b="0" i="0" u="none" strike="noStrike" kern="1200" cap="none" spc="30" normalizeH="0" baseline="0" noProof="0" dirty="0">
                <a:ln>
                  <a:noFill/>
                </a:ln>
                <a:solidFill>
                  <a:srgbClr val="FAFFFE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5153" y="5215598"/>
              <a:ext cx="12074391" cy="719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238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  <a:sym typeface="Arial"/>
                </a:rPr>
                <a:t>TELEFON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7729" y="6148769"/>
              <a:ext cx="1207439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30" normalizeH="0" baseline="0" noProof="0">
                  <a:ln>
                    <a:noFill/>
                  </a:ln>
                  <a:solidFill>
                    <a:srgbClr val="FAFFFE"/>
                  </a:solidFill>
                  <a:effectLst/>
                  <a:uLnTx/>
                  <a:uFillTx/>
                  <a:latin typeface="Open Sans"/>
                  <a:ea typeface="+mn-ea"/>
                  <a:cs typeface="Arial"/>
                  <a:sym typeface="Arial"/>
                </a:rPr>
                <a:t>01 542 23 75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79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82" t="4160" r="102" b="2210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87614" y="2476500"/>
            <a:ext cx="9712772" cy="4343400"/>
            <a:chOff x="0" y="0"/>
            <a:chExt cx="7474353" cy="16345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74353" cy="1634575"/>
            </a:xfrm>
            <a:custGeom>
              <a:avLst/>
              <a:gdLst/>
              <a:ahLst/>
              <a:cxnLst/>
              <a:rect l="l" t="t" r="r" b="b"/>
              <a:pathLst>
                <a:path w="7474353" h="1634575">
                  <a:moveTo>
                    <a:pt x="0" y="0"/>
                  </a:moveTo>
                  <a:lnTo>
                    <a:pt x="0" y="1634575"/>
                  </a:lnTo>
                  <a:lnTo>
                    <a:pt x="7474353" y="1634575"/>
                  </a:lnTo>
                  <a:lnTo>
                    <a:pt x="7474353" y="0"/>
                  </a:lnTo>
                  <a:lnTo>
                    <a:pt x="0" y="0"/>
                  </a:lnTo>
                  <a:close/>
                  <a:moveTo>
                    <a:pt x="7413393" y="1573615"/>
                  </a:moveTo>
                  <a:lnTo>
                    <a:pt x="59690" y="1573615"/>
                  </a:lnTo>
                  <a:lnTo>
                    <a:pt x="59690" y="59690"/>
                  </a:lnTo>
                  <a:lnTo>
                    <a:pt x="7413393" y="59690"/>
                  </a:lnTo>
                  <a:lnTo>
                    <a:pt x="7413393" y="1573615"/>
                  </a:lnTo>
                  <a:close/>
                </a:path>
              </a:pathLst>
            </a:custGeom>
            <a:solidFill>
              <a:srgbClr val="FAFFF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486400" y="3320240"/>
            <a:ext cx="8009963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200"/>
              </a:lnSpc>
              <a:defRPr/>
            </a:pPr>
            <a:r>
              <a:rPr lang="en-US" sz="4000" spc="-60" dirty="0" err="1">
                <a:solidFill>
                  <a:srgbClr val="FAFFFE"/>
                </a:solidFill>
                <a:latin typeface="Open Sans Bold"/>
              </a:rPr>
              <a:t>Zadovoljstvo</a:t>
            </a:r>
            <a:r>
              <a:rPr lang="en-US" sz="4000" spc="-60" dirty="0">
                <a:solidFill>
                  <a:srgbClr val="FAFFFE"/>
                </a:solidFill>
                <a:latin typeface="Open Sans Bold"/>
              </a:rPr>
              <a:t> in </a:t>
            </a:r>
            <a:r>
              <a:rPr lang="en-US" sz="4000" spc="-60" dirty="0" err="1">
                <a:solidFill>
                  <a:srgbClr val="FAFFFE"/>
                </a:solidFill>
                <a:latin typeface="Open Sans Bold"/>
              </a:rPr>
              <a:t>zvestoba</a:t>
            </a:r>
            <a:r>
              <a:rPr lang="en-US" sz="4000" spc="-60" dirty="0">
                <a:solidFill>
                  <a:srgbClr val="FAFFFE"/>
                </a:solidFill>
                <a:latin typeface="Open Sans Bold"/>
              </a:rPr>
              <a:t> </a:t>
            </a:r>
            <a:r>
              <a:rPr lang="en-US" sz="4000" spc="-60" dirty="0" err="1">
                <a:solidFill>
                  <a:srgbClr val="FAFFFE"/>
                </a:solidFill>
                <a:latin typeface="Open Sans Bold"/>
              </a:rPr>
              <a:t>obiskovalcev</a:t>
            </a:r>
            <a:endParaRPr lang="en-US" sz="4000" spc="-60" dirty="0">
              <a:solidFill>
                <a:srgbClr val="FAFFFE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86902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/>
          <p:nvPr/>
        </p:nvSpPr>
        <p:spPr>
          <a:xfrm>
            <a:off x="199472" y="1459512"/>
            <a:ext cx="5570382" cy="7367979"/>
          </a:xfrm>
          <a:custGeom>
            <a:avLst/>
            <a:gdLst/>
            <a:ahLst/>
            <a:cxnLst/>
            <a:rect l="l" t="t" r="r" b="b"/>
            <a:pathLst>
              <a:path w="3338728" h="4416156" extrusionOk="0">
                <a:moveTo>
                  <a:pt x="0" y="0"/>
                </a:moveTo>
                <a:lnTo>
                  <a:pt x="0" y="4416156"/>
                </a:lnTo>
                <a:lnTo>
                  <a:pt x="3338728" y="4416156"/>
                </a:lnTo>
                <a:lnTo>
                  <a:pt x="3338728" y="0"/>
                </a:lnTo>
                <a:lnTo>
                  <a:pt x="0" y="0"/>
                </a:lnTo>
                <a:close/>
                <a:moveTo>
                  <a:pt x="3277767" y="4355196"/>
                </a:moveTo>
                <a:lnTo>
                  <a:pt x="59690" y="4355196"/>
                </a:lnTo>
                <a:lnTo>
                  <a:pt x="59690" y="59690"/>
                </a:lnTo>
                <a:lnTo>
                  <a:pt x="3277767" y="59690"/>
                </a:lnTo>
                <a:lnTo>
                  <a:pt x="3277767" y="4355196"/>
                </a:lnTo>
                <a:close/>
              </a:path>
            </a:pathLst>
          </a:custGeom>
          <a:solidFill>
            <a:srgbClr val="2E765E">
              <a:alpha val="9803"/>
            </a:srgbClr>
          </a:solidFill>
          <a:ln>
            <a:noFill/>
          </a:ln>
        </p:spPr>
      </p:sp>
      <p:grpSp>
        <p:nvGrpSpPr>
          <p:cNvPr id="170" name="Google Shape;170;p2"/>
          <p:cNvGrpSpPr/>
          <p:nvPr/>
        </p:nvGrpSpPr>
        <p:grpSpPr>
          <a:xfrm>
            <a:off x="433556" y="2006581"/>
            <a:ext cx="5102211" cy="4246717"/>
            <a:chOff x="0" y="0"/>
            <a:chExt cx="6802948" cy="5662289"/>
          </a:xfrm>
        </p:grpSpPr>
        <p:sp>
          <p:nvSpPr>
            <p:cNvPr id="171" name="Google Shape;171;p2"/>
            <p:cNvSpPr txBox="1"/>
            <p:nvPr/>
          </p:nvSpPr>
          <p:spPr>
            <a:xfrm>
              <a:off x="0" y="0"/>
              <a:ext cx="6802948" cy="836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91"/>
                </a:lnSpc>
              </a:pPr>
              <a:r>
                <a:rPr lang="sl-SI" sz="3399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NAMEN</a:t>
              </a:r>
              <a:endParaRPr sz="3399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0" y="846099"/>
              <a:ext cx="6681347" cy="4816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2500"/>
                </a:lnSpc>
                <a:buClr>
                  <a:srgbClr val="2E765E"/>
                </a:buClr>
                <a:buSzPts val="1600"/>
              </a:pPr>
              <a:r>
                <a:rPr lang="sl-SI" sz="240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Analiza zadovoljstva, zvestobe in porabe obiskovalcev Velenja v visoki (poletni) sezoni 2024.</a:t>
              </a:r>
              <a:endParaRPr sz="2700" dirty="0"/>
            </a:p>
            <a:p>
              <a:pPr algn="ctr">
                <a:lnSpc>
                  <a:spcPct val="162500"/>
                </a:lnSpc>
              </a:pPr>
              <a:endParaRPr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62500"/>
                </a:lnSpc>
              </a:pPr>
              <a:endParaRPr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62500"/>
                </a:lnSpc>
              </a:pPr>
              <a:endParaRPr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3" name="Google Shape;173;p2"/>
          <p:cNvSpPr/>
          <p:nvPr/>
        </p:nvSpPr>
        <p:spPr>
          <a:xfrm>
            <a:off x="6358811" y="1459512"/>
            <a:ext cx="5570382" cy="7367979"/>
          </a:xfrm>
          <a:custGeom>
            <a:avLst/>
            <a:gdLst/>
            <a:ahLst/>
            <a:cxnLst/>
            <a:rect l="l" t="t" r="r" b="b"/>
            <a:pathLst>
              <a:path w="3338728" h="4416156" extrusionOk="0">
                <a:moveTo>
                  <a:pt x="0" y="0"/>
                </a:moveTo>
                <a:lnTo>
                  <a:pt x="0" y="4416156"/>
                </a:lnTo>
                <a:lnTo>
                  <a:pt x="3338728" y="4416156"/>
                </a:lnTo>
                <a:lnTo>
                  <a:pt x="3338728" y="0"/>
                </a:lnTo>
                <a:lnTo>
                  <a:pt x="0" y="0"/>
                </a:lnTo>
                <a:close/>
                <a:moveTo>
                  <a:pt x="3277767" y="4355196"/>
                </a:moveTo>
                <a:lnTo>
                  <a:pt x="59690" y="4355196"/>
                </a:lnTo>
                <a:lnTo>
                  <a:pt x="59690" y="59690"/>
                </a:lnTo>
                <a:lnTo>
                  <a:pt x="3277767" y="59690"/>
                </a:lnTo>
                <a:lnTo>
                  <a:pt x="3277767" y="4355196"/>
                </a:lnTo>
                <a:close/>
              </a:path>
            </a:pathLst>
          </a:custGeom>
          <a:solidFill>
            <a:srgbClr val="2E765E">
              <a:alpha val="9803"/>
            </a:srgbClr>
          </a:solidFill>
          <a:ln>
            <a:noFill/>
          </a:ln>
        </p:spPr>
      </p:sp>
      <p:grpSp>
        <p:nvGrpSpPr>
          <p:cNvPr id="174" name="Google Shape;174;p2"/>
          <p:cNvGrpSpPr/>
          <p:nvPr/>
        </p:nvGrpSpPr>
        <p:grpSpPr>
          <a:xfrm>
            <a:off x="6711959" y="2006579"/>
            <a:ext cx="4864085" cy="6654812"/>
            <a:chOff x="0" y="0"/>
            <a:chExt cx="6485446" cy="8873080"/>
          </a:xfrm>
        </p:grpSpPr>
        <p:sp>
          <p:nvSpPr>
            <p:cNvPr id="175" name="Google Shape;175;p2"/>
            <p:cNvSpPr txBox="1"/>
            <p:nvPr/>
          </p:nvSpPr>
          <p:spPr>
            <a:xfrm>
              <a:off x="0" y="0"/>
              <a:ext cx="6485446" cy="836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91"/>
                </a:lnSpc>
              </a:pPr>
              <a:r>
                <a:rPr lang="sl-SI" sz="3399" b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IZVEDBA</a:t>
              </a:r>
              <a:endParaRPr sz="3399" b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0" y="846098"/>
              <a:ext cx="6369519" cy="8026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17" indent="-342917">
                <a:lnSpc>
                  <a:spcPct val="162500"/>
                </a:lnSpc>
                <a:buClr>
                  <a:srgbClr val="2E765E"/>
                </a:buClr>
                <a:buSzPts val="1600"/>
                <a:buFont typeface="Arial"/>
                <a:buChar char="•"/>
              </a:pPr>
              <a:r>
                <a:rPr lang="sl-SI" sz="240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On-line anketa v spletnem orodju 1ka.</a:t>
              </a:r>
              <a:endParaRPr sz="2700" dirty="0"/>
            </a:p>
            <a:p>
              <a:pPr marL="342917" indent="-342917">
                <a:lnSpc>
                  <a:spcPct val="162500"/>
                </a:lnSpc>
                <a:buClr>
                  <a:srgbClr val="2E765E"/>
                </a:buClr>
                <a:buSzPts val="1600"/>
                <a:buFont typeface="Arial"/>
                <a:buChar char="•"/>
              </a:pPr>
              <a:r>
                <a:rPr lang="sl-SI" sz="240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Čas: med 18.6.2024 – 31.7.2024</a:t>
              </a:r>
              <a:endParaRPr lang="sl-SI" sz="2700" dirty="0"/>
            </a:p>
            <a:p>
              <a:pPr marL="342917" indent="-342917">
                <a:lnSpc>
                  <a:spcPct val="162500"/>
                </a:lnSpc>
                <a:buClr>
                  <a:srgbClr val="2E765E"/>
                </a:buClr>
                <a:buSzPts val="1600"/>
                <a:buFont typeface="Arial"/>
                <a:buChar char="•"/>
              </a:pPr>
              <a:r>
                <a:rPr lang="sl-SI" sz="240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Osebna anketa na treh lokacijah: Velenjsko jezero (plaža), Camp Velenje in Hotel Paka.</a:t>
              </a:r>
            </a:p>
            <a:p>
              <a:pPr algn="ctr">
                <a:lnSpc>
                  <a:spcPct val="162500"/>
                </a:lnSpc>
              </a:pPr>
              <a:endParaRPr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ct val="162500"/>
                </a:lnSpc>
              </a:pPr>
              <a:endParaRPr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7" name="Google Shape;177;p2"/>
          <p:cNvSpPr/>
          <p:nvPr/>
        </p:nvSpPr>
        <p:spPr>
          <a:xfrm>
            <a:off x="12370115" y="1459512"/>
            <a:ext cx="5570382" cy="7367979"/>
          </a:xfrm>
          <a:custGeom>
            <a:avLst/>
            <a:gdLst/>
            <a:ahLst/>
            <a:cxnLst/>
            <a:rect l="l" t="t" r="r" b="b"/>
            <a:pathLst>
              <a:path w="3338728" h="4416156" extrusionOk="0">
                <a:moveTo>
                  <a:pt x="0" y="0"/>
                </a:moveTo>
                <a:lnTo>
                  <a:pt x="0" y="4416156"/>
                </a:lnTo>
                <a:lnTo>
                  <a:pt x="3338728" y="4416156"/>
                </a:lnTo>
                <a:lnTo>
                  <a:pt x="3338728" y="0"/>
                </a:lnTo>
                <a:lnTo>
                  <a:pt x="0" y="0"/>
                </a:lnTo>
                <a:close/>
                <a:moveTo>
                  <a:pt x="3277767" y="4355196"/>
                </a:moveTo>
                <a:lnTo>
                  <a:pt x="59690" y="4355196"/>
                </a:lnTo>
                <a:lnTo>
                  <a:pt x="59690" y="59690"/>
                </a:lnTo>
                <a:lnTo>
                  <a:pt x="3277767" y="59690"/>
                </a:lnTo>
                <a:lnTo>
                  <a:pt x="3277767" y="4355196"/>
                </a:lnTo>
                <a:close/>
              </a:path>
            </a:pathLst>
          </a:custGeom>
          <a:solidFill>
            <a:srgbClr val="2E765E">
              <a:alpha val="9803"/>
            </a:srgbClr>
          </a:solidFill>
          <a:ln>
            <a:noFill/>
          </a:ln>
        </p:spPr>
      </p:sp>
      <p:grpSp>
        <p:nvGrpSpPr>
          <p:cNvPr id="178" name="Google Shape;178;p2"/>
          <p:cNvGrpSpPr/>
          <p:nvPr/>
        </p:nvGrpSpPr>
        <p:grpSpPr>
          <a:xfrm>
            <a:off x="12663730" y="2006580"/>
            <a:ext cx="5042681" cy="5149655"/>
            <a:chOff x="0" y="0"/>
            <a:chExt cx="6723573" cy="6866211"/>
          </a:xfrm>
        </p:grpSpPr>
        <p:sp>
          <p:nvSpPr>
            <p:cNvPr id="179" name="Google Shape;179;p2"/>
            <p:cNvSpPr txBox="1"/>
            <p:nvPr/>
          </p:nvSpPr>
          <p:spPr>
            <a:xfrm>
              <a:off x="0" y="0"/>
              <a:ext cx="6723573" cy="836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9991"/>
                </a:lnSpc>
              </a:pPr>
              <a:r>
                <a:rPr lang="sl-SI" sz="3399" b="1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VZOREC</a:t>
              </a:r>
              <a:endParaRPr sz="3399" b="1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0" y="846098"/>
              <a:ext cx="6603298" cy="6020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17" indent="-333392">
                <a:lnSpc>
                  <a:spcPct val="162500"/>
                </a:lnSpc>
                <a:buClr>
                  <a:srgbClr val="2E765E"/>
                </a:buClr>
                <a:buSzPts val="1500"/>
                <a:buFont typeface="Arial"/>
                <a:buChar char="•"/>
              </a:pPr>
              <a:r>
                <a:rPr lang="sl-SI" sz="2250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420 veljavnih </a:t>
              </a:r>
              <a:r>
                <a:rPr lang="sl-SI" sz="225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odgovorov, od tega 366 (87%) domačih gostov (Slovenščina) in 45 (13%) tujih gostov (Angleščina).</a:t>
              </a:r>
              <a:endParaRPr sz="1950" dirty="0"/>
            </a:p>
            <a:p>
              <a:pPr marL="342917" indent="-333392">
                <a:lnSpc>
                  <a:spcPct val="162500"/>
                </a:lnSpc>
                <a:buClr>
                  <a:srgbClr val="2E765E"/>
                </a:buClr>
                <a:buSzPts val="1500"/>
                <a:buFont typeface="Arial"/>
                <a:buChar char="•"/>
              </a:pPr>
              <a:r>
                <a:rPr lang="sl-SI" sz="225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62 % žensk, 36 % moških, 2 % se niso opredelili.</a:t>
              </a:r>
              <a:endParaRPr sz="1950" dirty="0"/>
            </a:p>
            <a:p>
              <a:pPr marL="342917" indent="-333392">
                <a:lnSpc>
                  <a:spcPct val="162500"/>
                </a:lnSpc>
                <a:buClr>
                  <a:srgbClr val="2E765E"/>
                </a:buClr>
                <a:buSzPts val="1500"/>
                <a:buFont typeface="Arial"/>
                <a:buChar char="•"/>
              </a:pPr>
              <a:r>
                <a:rPr lang="sl-SI" sz="2250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Najpogostejša starostna kategorija: 25-44 let (40%). </a:t>
              </a:r>
              <a:endParaRPr sz="225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1" name="Google Shape;181;p2"/>
          <p:cNvSpPr/>
          <p:nvPr/>
        </p:nvSpPr>
        <p:spPr>
          <a:xfrm>
            <a:off x="8629650" y="9518658"/>
            <a:ext cx="13468350" cy="76200"/>
          </a:xfrm>
          <a:prstGeom prst="rect">
            <a:avLst/>
          </a:prstGeom>
          <a:solidFill>
            <a:srgbClr val="2E765E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/>
          </a:p>
        </p:txBody>
      </p:sp>
      <p:grpSp>
        <p:nvGrpSpPr>
          <p:cNvPr id="182" name="Google Shape;182;p2"/>
          <p:cNvGrpSpPr/>
          <p:nvPr/>
        </p:nvGrpSpPr>
        <p:grpSpPr>
          <a:xfrm>
            <a:off x="5917886" y="151863"/>
            <a:ext cx="6455605" cy="1434354"/>
            <a:chOff x="0" y="576569"/>
            <a:chExt cx="4888401" cy="1912472"/>
          </a:xfrm>
        </p:grpSpPr>
        <p:sp>
          <p:nvSpPr>
            <p:cNvPr id="183" name="Google Shape;183;p2"/>
            <p:cNvSpPr/>
            <p:nvPr/>
          </p:nvSpPr>
          <p:spPr>
            <a:xfrm>
              <a:off x="0" y="576569"/>
              <a:ext cx="4888401" cy="137160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algn="ctr"/>
              <a:endParaRPr sz="2700"/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593776" y="922288"/>
              <a:ext cx="3770749" cy="1566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ANKETA –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18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914400" y="1523576"/>
            <a:ext cx="17106264" cy="1580503"/>
            <a:chOff x="-71020" y="-319061"/>
            <a:chExt cx="10629300" cy="2107338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-71020" y="-31906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Med obiskovalci prevladujejo domači družinski obiskovalci srednjih let, katerih glavna namena obiska sta počitek in rekreacija.  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0" y="153987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g2b4cf66fd62_0_0"/>
          <p:cNvSpPr txBox="1"/>
          <p:nvPr/>
        </p:nvSpPr>
        <p:spPr>
          <a:xfrm>
            <a:off x="914400" y="3306906"/>
            <a:ext cx="16459200" cy="198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64% obiskovalcev je obiskalo Velenje ponovno (36% pa prvič). 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Med ponovnimi jih je 40% Velenje obiskalo 1-5-krat, nadaljnjih 20% med 6-10-krat, kar 40% pa več kot 11-krat.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50% obiskovalcev predstavljajo družine</a:t>
            </a: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, 33% „prijatelji“, 13% je individualnih obiskovalcev, po 2% pa so poslovni obiskovalci in organizirani izleti.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66% obiskovalcev je zaposlenih, sledijo dijaki/študenti (19%) in upokojenci (11%).</a:t>
            </a:r>
          </a:p>
        </p:txBody>
      </p: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1D0A5C6-B9BF-40CA-A109-4F306573AD81}"/>
              </a:ext>
            </a:extLst>
          </p:cNvPr>
          <p:cNvGraphicFramePr>
            <a:graphicFrameLocks/>
          </p:cNvGraphicFramePr>
          <p:nvPr/>
        </p:nvGraphicFramePr>
        <p:xfrm>
          <a:off x="457200" y="5417829"/>
          <a:ext cx="5257800" cy="459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942CB40-5E45-4E4A-97D6-429F72949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921996"/>
              </p:ext>
            </p:extLst>
          </p:nvPr>
        </p:nvGraphicFramePr>
        <p:xfrm>
          <a:off x="6248400" y="5358840"/>
          <a:ext cx="5590412" cy="464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110D849-39DF-4CBA-A935-61905E9AD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17318"/>
              </p:ext>
            </p:extLst>
          </p:nvPr>
        </p:nvGraphicFramePr>
        <p:xfrm>
          <a:off x="12422312" y="5398074"/>
          <a:ext cx="4494087" cy="464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30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938111" y="1486802"/>
            <a:ext cx="17106264" cy="1480798"/>
            <a:chOff x="-56290" y="-186121"/>
            <a:chExt cx="10629300" cy="1974398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-56290" y="-18612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Velenje je percipirano kot družinam prijazna destinacija, ki vzbuja pozitivna pričakovanja in jih izkušnje ob obisku tudi potrjujejo.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0" y="153987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36DDC6-1CA5-4FBC-AA27-5C39B431D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49644"/>
              </p:ext>
            </p:extLst>
          </p:nvPr>
        </p:nvGraphicFramePr>
        <p:xfrm>
          <a:off x="2133600" y="3924300"/>
          <a:ext cx="6324600" cy="543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61BC5AE-EE1A-4176-847A-F888E8A8C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84907"/>
              </p:ext>
            </p:extLst>
          </p:nvPr>
        </p:nvGraphicFramePr>
        <p:xfrm>
          <a:off x="9372600" y="3936274"/>
          <a:ext cx="7010400" cy="543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217;g2b4cf66fd62_0_0">
            <a:extLst>
              <a:ext uri="{FF2B5EF4-FFF2-40B4-BE49-F238E27FC236}">
                <a16:creationId xmlns:a16="http://schemas.microsoft.com/office/drawing/2014/main" id="{A1C7C5EA-F52F-49C2-9DA4-F5485AB84CAE}"/>
              </a:ext>
            </a:extLst>
          </p:cNvPr>
          <p:cNvSpPr txBox="1"/>
          <p:nvPr/>
        </p:nvSpPr>
        <p:spPr>
          <a:xfrm>
            <a:off x="907869" y="3175735"/>
            <a:ext cx="16459200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2E765E"/>
              </a:buClr>
              <a:buSzPts val="1600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93% obiskovalcev se strinja, da je Velenje družinam prijazna destinacija. </a:t>
            </a:r>
          </a:p>
        </p:txBody>
      </p:sp>
    </p:spTree>
    <p:extLst>
      <p:ext uri="{BB962C8B-B14F-4D97-AF65-F5344CB8AC3E}">
        <p14:creationId xmlns:p14="http://schemas.microsoft.com/office/powerpoint/2010/main" val="113554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b4cf66fd62_0_0"/>
          <p:cNvGrpSpPr/>
          <p:nvPr/>
        </p:nvGrpSpPr>
        <p:grpSpPr>
          <a:xfrm>
            <a:off x="1006426" y="1694756"/>
            <a:ext cx="17106264" cy="1572289"/>
            <a:chOff x="-13841" y="91151"/>
            <a:chExt cx="10629300" cy="2096386"/>
          </a:xfrm>
        </p:grpSpPr>
        <p:sp>
          <p:nvSpPr>
            <p:cNvPr id="212" name="Google Shape;212;g2b4cf66fd62_0_0"/>
            <p:cNvSpPr txBox="1"/>
            <p:nvPr/>
          </p:nvSpPr>
          <p:spPr>
            <a:xfrm>
              <a:off x="-13841" y="9115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Zadovoljstvo obiskovalcev je visoko in pričakovanja so večinoma izpolnjena, je pa še nekaj možnosti za preseganje pričakovanj. 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g2b4cf66fd62_0_0"/>
            <p:cNvSpPr/>
            <p:nvPr/>
          </p:nvSpPr>
          <p:spPr>
            <a:xfrm>
              <a:off x="-13841" y="1939137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grpSp>
        <p:nvGrpSpPr>
          <p:cNvPr id="214" name="Google Shape;214;g2b4cf66fd62_0_0"/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215" name="Google Shape;215;g2b4cf66fd62_0_0"/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16" name="Google Shape;216;g2b4cf66fd62_0_0"/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b4cf66fd62_0_0"/>
          <p:cNvSpPr txBox="1"/>
          <p:nvPr/>
        </p:nvSpPr>
        <p:spPr>
          <a:xfrm>
            <a:off x="914400" y="9833462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85BEE1D-86BE-432B-89F0-3AF4FFAC2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23360"/>
              </p:ext>
            </p:extLst>
          </p:nvPr>
        </p:nvGraphicFramePr>
        <p:xfrm>
          <a:off x="3048000" y="4381499"/>
          <a:ext cx="5459804" cy="556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9E26390-6BCC-451A-8C44-DE87C93A3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559507"/>
              </p:ext>
            </p:extLst>
          </p:nvPr>
        </p:nvGraphicFramePr>
        <p:xfrm>
          <a:off x="9906000" y="4328489"/>
          <a:ext cx="5676900" cy="561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Google Shape;217;g2b4cf66fd62_0_0">
            <a:extLst>
              <a:ext uri="{FF2B5EF4-FFF2-40B4-BE49-F238E27FC236}">
                <a16:creationId xmlns:a16="http://schemas.microsoft.com/office/drawing/2014/main" id="{9F3FA663-DA01-4FEE-A8F9-51B649E7344E}"/>
              </a:ext>
            </a:extLst>
          </p:cNvPr>
          <p:cNvSpPr txBox="1"/>
          <p:nvPr/>
        </p:nvSpPr>
        <p:spPr>
          <a:xfrm>
            <a:off x="994452" y="3421671"/>
            <a:ext cx="16459200" cy="87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2E765E"/>
              </a:buClr>
              <a:buSzPts val="1600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88% obiskovalcev je na splošno zadovoljnih s turistično ponudbo v Velenju.</a:t>
            </a:r>
          </a:p>
          <a:p>
            <a:pPr>
              <a:buClr>
                <a:srgbClr val="2E765E"/>
              </a:buClr>
              <a:buSzPts val="1600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Pri 96% obiskovalcev so bila pričakovanja vsaj „izpolnjena“ (63%), pri (33%) pa tudi presežena.</a:t>
            </a:r>
          </a:p>
        </p:txBody>
      </p:sp>
    </p:spTree>
    <p:extLst>
      <p:ext uri="{BB962C8B-B14F-4D97-AF65-F5344CB8AC3E}">
        <p14:creationId xmlns:p14="http://schemas.microsoft.com/office/powerpoint/2010/main" val="195392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g2b4cf66fd62_0_52"/>
          <p:cNvGrpSpPr/>
          <p:nvPr/>
        </p:nvGrpSpPr>
        <p:grpSpPr>
          <a:xfrm>
            <a:off x="914400" y="1470137"/>
            <a:ext cx="17106264" cy="1693380"/>
            <a:chOff x="-71023" y="-208341"/>
            <a:chExt cx="10629300" cy="2257841"/>
          </a:xfrm>
        </p:grpSpPr>
        <p:sp>
          <p:nvSpPr>
            <p:cNvPr id="228" name="Google Shape;228;g2b4cf66fd62_0_52"/>
            <p:cNvSpPr txBox="1"/>
            <p:nvPr/>
          </p:nvSpPr>
          <p:spPr>
            <a:xfrm>
              <a:off x="-71023" y="-20834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Obiskovalci so najbolj zadovoljni z urejenostjo okolice, najmanj pa </a:t>
              </a:r>
            </a:p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s priložnostmi za nakupovanje.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g2b4cf66fd62_0_52"/>
            <p:cNvSpPr/>
            <p:nvPr/>
          </p:nvSpPr>
          <p:spPr>
            <a:xfrm>
              <a:off x="0" y="180110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233" name="Google Shape;233;g2b4cf66fd62_0_52"/>
          <p:cNvSpPr txBox="1"/>
          <p:nvPr/>
        </p:nvSpPr>
        <p:spPr>
          <a:xfrm>
            <a:off x="876372" y="3484658"/>
            <a:ext cx="7048427" cy="457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64 % je zadovoljnih s ponudbo nastanitev</a:t>
            </a:r>
            <a:endParaRPr sz="2700" b="1" dirty="0"/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80 % je zadovoljnih z gostinsko ponudbo</a:t>
            </a:r>
            <a:endParaRPr sz="2700" b="1" dirty="0"/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58 % je zadovoljnih z možnostjo nakupovanja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74% je zadovoljnih označenostjo znamenitosti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88% je zadovoljnih z možnostjo potovanja peš ali s kolesom 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69% je zadovoljnih z javnim prevozom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89% je zadovoljnih z urejenostjo okolice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b="1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2b4cf66fd62_0_52"/>
          <p:cNvSpPr txBox="1"/>
          <p:nvPr/>
        </p:nvSpPr>
        <p:spPr>
          <a:xfrm>
            <a:off x="8305800" y="9631444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214;g2b4cf66fd62_0_0">
            <a:extLst>
              <a:ext uri="{FF2B5EF4-FFF2-40B4-BE49-F238E27FC236}">
                <a16:creationId xmlns:a16="http://schemas.microsoft.com/office/drawing/2014/main" id="{99EAADDD-EA5C-496F-A841-3395E61CF0CA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3" name="Google Shape;215;g2b4cf66fd62_0_0">
              <a:extLst>
                <a:ext uri="{FF2B5EF4-FFF2-40B4-BE49-F238E27FC236}">
                  <a16:creationId xmlns:a16="http://schemas.microsoft.com/office/drawing/2014/main" id="{0A2324DA-8681-4530-A479-D25E6032D813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6" name="Google Shape;216;g2b4cf66fd62_0_0">
              <a:extLst>
                <a:ext uri="{FF2B5EF4-FFF2-40B4-BE49-F238E27FC236}">
                  <a16:creationId xmlns:a16="http://schemas.microsoft.com/office/drawing/2014/main" id="{BA169F2B-92C5-4409-ACF6-5BC2E4019125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D87560D-0A72-419F-B325-FB5EF0E17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185063"/>
              </p:ext>
            </p:extLst>
          </p:nvPr>
        </p:nvGraphicFramePr>
        <p:xfrm>
          <a:off x="7467746" y="2977217"/>
          <a:ext cx="10552918" cy="63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51;p5">
            <a:extLst>
              <a:ext uri="{FF2B5EF4-FFF2-40B4-BE49-F238E27FC236}">
                <a16:creationId xmlns:a16="http://schemas.microsoft.com/office/drawing/2014/main" id="{1390C47D-F551-460F-A2B6-C78FB1D94EE0}"/>
              </a:ext>
            </a:extLst>
          </p:cNvPr>
          <p:cNvSpPr/>
          <p:nvPr/>
        </p:nvSpPr>
        <p:spPr>
          <a:xfrm>
            <a:off x="8153400" y="7962900"/>
            <a:ext cx="9829800" cy="958158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51;p5">
            <a:extLst>
              <a:ext uri="{FF2B5EF4-FFF2-40B4-BE49-F238E27FC236}">
                <a16:creationId xmlns:a16="http://schemas.microsoft.com/office/drawing/2014/main" id="{8705A6B8-0AF7-4B44-ADAC-EF409AAAD016}"/>
              </a:ext>
            </a:extLst>
          </p:cNvPr>
          <p:cNvSpPr/>
          <p:nvPr/>
        </p:nvSpPr>
        <p:spPr>
          <a:xfrm>
            <a:off x="8153400" y="4838700"/>
            <a:ext cx="9829800" cy="958158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54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g2b4cf66fd62_0_52"/>
          <p:cNvGrpSpPr/>
          <p:nvPr/>
        </p:nvGrpSpPr>
        <p:grpSpPr>
          <a:xfrm>
            <a:off x="914400" y="1470137"/>
            <a:ext cx="17106264" cy="1693380"/>
            <a:chOff x="-71023" y="-208341"/>
            <a:chExt cx="10629300" cy="2257841"/>
          </a:xfrm>
        </p:grpSpPr>
        <p:sp>
          <p:nvSpPr>
            <p:cNvPr id="228" name="Google Shape;228;g2b4cf66fd62_0_52"/>
            <p:cNvSpPr txBox="1"/>
            <p:nvPr/>
          </p:nvSpPr>
          <p:spPr>
            <a:xfrm>
              <a:off x="-71023" y="-208341"/>
              <a:ext cx="10629300" cy="1641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sl-SI" sz="4001" b="1" dirty="0">
                  <a:solidFill>
                    <a:srgbClr val="2E765E"/>
                  </a:solidFill>
                  <a:latin typeface="Open Sans"/>
                  <a:ea typeface="Open Sans"/>
                  <a:cs typeface="Open Sans"/>
                  <a:sym typeface="Open Sans"/>
                </a:rPr>
                <a:t>Obiskovalci so zelo zadovoljni tudi s prijaznostjo domačinov in varnostjo, manj pa z dostopnostjo turističnih informacij.</a:t>
              </a:r>
              <a:endParaRPr sz="4001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g2b4cf66fd62_0_52"/>
            <p:cNvSpPr/>
            <p:nvPr/>
          </p:nvSpPr>
          <p:spPr>
            <a:xfrm>
              <a:off x="0" y="1801100"/>
              <a:ext cx="1332900" cy="248400"/>
            </a:xfrm>
            <a:prstGeom prst="rect">
              <a:avLst/>
            </a:pr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233" name="Google Shape;233;g2b4cf66fd62_0_52"/>
          <p:cNvSpPr txBox="1"/>
          <p:nvPr/>
        </p:nvSpPr>
        <p:spPr>
          <a:xfrm>
            <a:off x="914400" y="3540998"/>
            <a:ext cx="6744335" cy="604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78 % je zadovoljnih s kakovostjo ponudbe dobrega počutja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85% je zadovoljnih priložnostmi za pohodništvo in kolesarjenje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71% je zadovoljnih s ponudbo kulturnih vsebin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84% je zadovoljnih s prijaznostjo in gostoljubnostjo domačinov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84% je zadovoljnih z občutkom varnosti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77% je zadovoljnih s ponujeno vrednostjo za denar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64% je zadovoljnih z dostopnostjo turističnih informacij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r>
              <a:rPr lang="sl-SI" sz="2400" b="1" dirty="0">
                <a:solidFill>
                  <a:srgbClr val="2E765E"/>
                </a:solidFill>
                <a:latin typeface="Open Sans"/>
                <a:ea typeface="Open Sans"/>
                <a:cs typeface="Open Sans"/>
                <a:sym typeface="Open Sans"/>
              </a:rPr>
              <a:t>Le 21% obiskovalcev meni da je število turistov previsoko in moteče.</a:t>
            </a:r>
          </a:p>
          <a:p>
            <a:pPr marL="342917" indent="-342917">
              <a:buClr>
                <a:srgbClr val="2E765E"/>
              </a:buClr>
              <a:buSzPts val="1600"/>
              <a:buFont typeface="Arial"/>
              <a:buChar char="•"/>
            </a:pPr>
            <a:endParaRPr lang="sl-SI" sz="2400" dirty="0">
              <a:solidFill>
                <a:srgbClr val="2E76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2b4cf66fd62_0_52"/>
          <p:cNvSpPr txBox="1"/>
          <p:nvPr/>
        </p:nvSpPr>
        <p:spPr>
          <a:xfrm>
            <a:off x="8305800" y="9631444"/>
            <a:ext cx="3352950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214;g2b4cf66fd62_0_0">
            <a:extLst>
              <a:ext uri="{FF2B5EF4-FFF2-40B4-BE49-F238E27FC236}">
                <a16:creationId xmlns:a16="http://schemas.microsoft.com/office/drawing/2014/main" id="{99EAADDD-EA5C-496F-A841-3395E61CF0CA}"/>
              </a:ext>
            </a:extLst>
          </p:cNvPr>
          <p:cNvGrpSpPr/>
          <p:nvPr/>
        </p:nvGrpSpPr>
        <p:grpSpPr>
          <a:xfrm>
            <a:off x="5715000" y="240586"/>
            <a:ext cx="6858000" cy="1028678"/>
            <a:chOff x="0" y="576569"/>
            <a:chExt cx="4887737" cy="1371570"/>
          </a:xfrm>
        </p:grpSpPr>
        <p:sp>
          <p:nvSpPr>
            <p:cNvPr id="13" name="Google Shape;215;g2b4cf66fd62_0_0">
              <a:extLst>
                <a:ext uri="{FF2B5EF4-FFF2-40B4-BE49-F238E27FC236}">
                  <a16:creationId xmlns:a16="http://schemas.microsoft.com/office/drawing/2014/main" id="{0A2324DA-8681-4530-A479-D25E6032D813}"/>
                </a:ext>
              </a:extLst>
            </p:cNvPr>
            <p:cNvSpPr/>
            <p:nvPr/>
          </p:nvSpPr>
          <p:spPr>
            <a:xfrm>
              <a:off x="0" y="576569"/>
              <a:ext cx="4887737" cy="1371570"/>
            </a:xfrm>
            <a:custGeom>
              <a:avLst/>
              <a:gdLst/>
              <a:ahLst/>
              <a:cxnLst/>
              <a:rect l="l" t="t" r="r" b="b"/>
              <a:pathLst>
                <a:path w="1716501" h="684075" extrusionOk="0">
                  <a:moveTo>
                    <a:pt x="1592041" y="684075"/>
                  </a:moveTo>
                  <a:lnTo>
                    <a:pt x="124460" y="684075"/>
                  </a:lnTo>
                  <a:cubicBezTo>
                    <a:pt x="55880" y="684075"/>
                    <a:pt x="0" y="628195"/>
                    <a:pt x="0" y="5596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92041" y="0"/>
                  </a:lnTo>
                  <a:cubicBezTo>
                    <a:pt x="1660622" y="0"/>
                    <a:pt x="1716501" y="55880"/>
                    <a:pt x="1716501" y="124460"/>
                  </a:cubicBezTo>
                  <a:lnTo>
                    <a:pt x="1716501" y="559615"/>
                  </a:lnTo>
                  <a:cubicBezTo>
                    <a:pt x="1716501" y="628195"/>
                    <a:pt x="1660622" y="684075"/>
                    <a:pt x="1592041" y="684075"/>
                  </a:cubicBezTo>
                  <a:close/>
                </a:path>
              </a:pathLst>
            </a:custGeom>
            <a:solidFill>
              <a:srgbClr val="2E765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6" name="Google Shape;216;g2b4cf66fd62_0_0">
              <a:extLst>
                <a:ext uri="{FF2B5EF4-FFF2-40B4-BE49-F238E27FC236}">
                  <a16:creationId xmlns:a16="http://schemas.microsoft.com/office/drawing/2014/main" id="{BA169F2B-92C5-4409-ACF6-5BC2E4019125}"/>
                </a:ext>
              </a:extLst>
            </p:cNvPr>
            <p:cNvSpPr txBox="1"/>
            <p:nvPr/>
          </p:nvSpPr>
          <p:spPr>
            <a:xfrm>
              <a:off x="593776" y="922288"/>
              <a:ext cx="3770701" cy="783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4"/>
                </a:lnSpc>
              </a:pPr>
              <a:r>
                <a:rPr lang="sl-SI" sz="2727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VELENJE - OBISKOVALCI 2024</a:t>
              </a:r>
              <a:endParaRPr sz="272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0F621D1-0DA3-40AB-A2E4-132CCA8CA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096252"/>
              </p:ext>
            </p:extLst>
          </p:nvPr>
        </p:nvGraphicFramePr>
        <p:xfrm>
          <a:off x="7467750" y="3390900"/>
          <a:ext cx="10552914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Google Shape;251;p5">
            <a:extLst>
              <a:ext uri="{FF2B5EF4-FFF2-40B4-BE49-F238E27FC236}">
                <a16:creationId xmlns:a16="http://schemas.microsoft.com/office/drawing/2014/main" id="{8FADD4B7-E0F7-470A-800C-A1947008D1C7}"/>
              </a:ext>
            </a:extLst>
          </p:cNvPr>
          <p:cNvSpPr/>
          <p:nvPr/>
        </p:nvSpPr>
        <p:spPr>
          <a:xfrm>
            <a:off x="7848600" y="5883621"/>
            <a:ext cx="9982200" cy="958158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51;p5">
            <a:extLst>
              <a:ext uri="{FF2B5EF4-FFF2-40B4-BE49-F238E27FC236}">
                <a16:creationId xmlns:a16="http://schemas.microsoft.com/office/drawing/2014/main" id="{8B7AADE0-F174-41FB-BF65-23D25A0FE273}"/>
              </a:ext>
            </a:extLst>
          </p:cNvPr>
          <p:cNvSpPr/>
          <p:nvPr/>
        </p:nvSpPr>
        <p:spPr>
          <a:xfrm>
            <a:off x="7924800" y="7995342"/>
            <a:ext cx="9906000" cy="958158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93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20828</TotalTime>
  <Words>2228</Words>
  <Application>Microsoft Office PowerPoint</Application>
  <PresentationFormat>Custom</PresentationFormat>
  <Paragraphs>238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Open Sans Bold</vt:lpstr>
      <vt:lpstr>Open Sans</vt:lpstr>
      <vt:lpstr>Calibri</vt:lpstr>
      <vt:lpstr>Arial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Green Simple Sustainable Architecture Presentation</dc:title>
  <dc:creator>Farčnik, Daša</dc:creator>
  <cp:lastModifiedBy>Farčnik, Daša</cp:lastModifiedBy>
  <cp:revision>465</cp:revision>
  <dcterms:created xsi:type="dcterms:W3CDTF">2006-08-16T00:00:00Z</dcterms:created>
  <dcterms:modified xsi:type="dcterms:W3CDTF">2024-11-24T20:46:40Z</dcterms:modified>
  <dc:identifier>DAEmJIzPbw4</dc:identifier>
</cp:coreProperties>
</file>